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63"/>
  </p:normalViewPr>
  <p:slideViewPr>
    <p:cSldViewPr snapToGrid="0">
      <p:cViewPr>
        <p:scale>
          <a:sx n="140" d="100"/>
          <a:sy n="140" d="100"/>
        </p:scale>
        <p:origin x="-624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0F304-818F-4F34-9B2D-DBFD62F8FF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9D42AD-7F5B-4F3C-AA2A-91F303B25C3D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Importance of Missing Data Mechanisms (MDM)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ECCE7-DE00-468D-A158-2E52AEE70BAD}" type="parTrans" cxnId="{F7583636-51A5-4D7F-8AC2-770AC57BA113}">
      <dgm:prSet/>
      <dgm:spPr/>
      <dgm:t>
        <a:bodyPr/>
        <a:lstStyle/>
        <a:p>
          <a:endParaRPr lang="en-US"/>
        </a:p>
      </dgm:t>
    </dgm:pt>
    <dgm:pt modelId="{6CBC015C-4EA5-4731-8325-601D524B4F06}" type="sibTrans" cxnId="{F7583636-51A5-4D7F-8AC2-770AC57BA113}">
      <dgm:prSet/>
      <dgm:spPr/>
      <dgm:t>
        <a:bodyPr/>
        <a:lstStyle/>
        <a:p>
          <a:endParaRPr lang="en-US"/>
        </a:p>
      </dgm:t>
    </dgm:pt>
    <dgm:pt modelId="{6EE81A62-C31F-41FB-96A3-25FCE7703C12}">
      <dgm:prSet custT="1"/>
      <dgm:spPr/>
      <dgm:t>
        <a:bodyPr/>
        <a:lstStyle/>
        <a:p>
          <a:r>
            <a:rPr lang="en-US" sz="1100" dirty="0"/>
            <a:t>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Describes how missingness occurs and affects analysis and results.</a:t>
          </a:r>
        </a:p>
      </dgm:t>
    </dgm:pt>
    <dgm:pt modelId="{A5EA815D-541C-4D08-9878-6841DEF58D46}" type="parTrans" cxnId="{2FCBD019-E7F0-4C3D-9F0C-2553244021FA}">
      <dgm:prSet/>
      <dgm:spPr/>
      <dgm:t>
        <a:bodyPr/>
        <a:lstStyle/>
        <a:p>
          <a:endParaRPr lang="en-US"/>
        </a:p>
      </dgm:t>
    </dgm:pt>
    <dgm:pt modelId="{ADF64576-8054-4833-8A29-A09E89AE163A}" type="sibTrans" cxnId="{2FCBD019-E7F0-4C3D-9F0C-2553244021FA}">
      <dgm:prSet/>
      <dgm:spPr/>
      <dgm:t>
        <a:bodyPr/>
        <a:lstStyle/>
        <a:p>
          <a:endParaRPr lang="en-US"/>
        </a:p>
      </dgm:t>
    </dgm:pt>
    <dgm:pt modelId="{287EFD21-B660-4342-ABCB-AB6FAF310C32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Missing at Random (MAR)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27573-ECA4-43D2-86AE-0902192404E9}" type="parTrans" cxnId="{DC4FB653-0BEF-45FF-AC9C-8275807FBB47}">
      <dgm:prSet/>
      <dgm:spPr/>
      <dgm:t>
        <a:bodyPr/>
        <a:lstStyle/>
        <a:p>
          <a:endParaRPr lang="en-US"/>
        </a:p>
      </dgm:t>
    </dgm:pt>
    <dgm:pt modelId="{9ABEE371-A8C4-4998-BEC1-88DB7C321699}" type="sibTrans" cxnId="{DC4FB653-0BEF-45FF-AC9C-8275807FBB47}">
      <dgm:prSet/>
      <dgm:spPr/>
      <dgm:t>
        <a:bodyPr/>
        <a:lstStyle/>
        <a:p>
          <a:endParaRPr lang="en-US"/>
        </a:p>
      </dgm:t>
    </dgm:pt>
    <dgm:pt modelId="{37EC5381-0B43-427D-A52C-B9D01C488E08}">
      <dgm:prSet custT="1"/>
      <dgm:spPr/>
      <dgm:t>
        <a:bodyPr/>
        <a:lstStyle/>
        <a:p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MAR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 Missing values, if known, provide no additional predictive value given observed data.</a:t>
          </a:r>
        </a:p>
      </dgm:t>
    </dgm:pt>
    <dgm:pt modelId="{9C63358D-7FCB-43BD-A6DB-C821CB125E9A}" type="parTrans" cxnId="{AC109EAD-2B58-4D95-8E85-66DE53C22795}">
      <dgm:prSet/>
      <dgm:spPr/>
      <dgm:t>
        <a:bodyPr/>
        <a:lstStyle/>
        <a:p>
          <a:endParaRPr lang="en-US"/>
        </a:p>
      </dgm:t>
    </dgm:pt>
    <dgm:pt modelId="{8BDBF301-BAFA-4E2F-A747-FCD7E5EF0B56}" type="sibTrans" cxnId="{AC109EAD-2B58-4D95-8E85-66DE53C22795}">
      <dgm:prSet/>
      <dgm:spPr/>
      <dgm:t>
        <a:bodyPr/>
        <a:lstStyle/>
        <a:p>
          <a:endParaRPr lang="en-US"/>
        </a:p>
      </dgm:t>
    </dgm:pt>
    <dgm:pt modelId="{0C6D1D2D-F5FD-4AAD-9566-A8854C41F901}">
      <dgm:prSet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Ignorability</a:t>
          </a:r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400" b="0" dirty="0">
              <a:latin typeface="Times New Roman" panose="02020603050405020304" pitchFamily="18" charset="0"/>
              <a:cs typeface="Times New Roman" panose="02020603050405020304" pitchFamily="18" charset="0"/>
            </a:rPr>
            <a:t>MAR +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Parameters of the complete data model are distinct from the MDM's parameters.</a:t>
          </a:r>
        </a:p>
      </dgm:t>
    </dgm:pt>
    <dgm:pt modelId="{E19E9D2C-C0D1-4DF2-A5C8-E7953C99B5EA}" type="parTrans" cxnId="{49B55BD0-C8B2-4F76-9830-F22572DCC9DA}">
      <dgm:prSet/>
      <dgm:spPr/>
      <dgm:t>
        <a:bodyPr/>
        <a:lstStyle/>
        <a:p>
          <a:endParaRPr lang="en-US"/>
        </a:p>
      </dgm:t>
    </dgm:pt>
    <dgm:pt modelId="{74686435-29F4-4E2E-A797-DAFE731671F2}" type="sibTrans" cxnId="{49B55BD0-C8B2-4F76-9830-F22572DCC9DA}">
      <dgm:prSet/>
      <dgm:spPr/>
      <dgm:t>
        <a:bodyPr/>
        <a:lstStyle/>
        <a:p>
          <a:endParaRPr lang="en-US"/>
        </a:p>
      </dgm:t>
    </dgm:pt>
    <dgm:pt modelId="{922F1CEA-345B-43AA-A5B9-16138BDF38FA}">
      <dgm:prSet custT="1"/>
      <dgm:spPr/>
      <dgm:t>
        <a:bodyPr/>
        <a:lstStyle/>
        <a:p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Advantage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 Simplifies the analysis process, ensuring valid inferences with likelihood-based/Bayesian analysis.</a:t>
          </a:r>
        </a:p>
      </dgm:t>
    </dgm:pt>
    <dgm:pt modelId="{110A97FB-6053-4DAB-87CE-16247895AA31}" type="parTrans" cxnId="{BE5E4CCB-B0BB-4AC2-887A-1F26CAE78BCB}">
      <dgm:prSet/>
      <dgm:spPr/>
      <dgm:t>
        <a:bodyPr/>
        <a:lstStyle/>
        <a:p>
          <a:endParaRPr lang="en-US"/>
        </a:p>
      </dgm:t>
    </dgm:pt>
    <dgm:pt modelId="{A1232F59-CEE1-4846-8604-25DFC7F6E1E2}" type="sibTrans" cxnId="{BE5E4CCB-B0BB-4AC2-887A-1F26CAE78BCB}">
      <dgm:prSet/>
      <dgm:spPr/>
      <dgm:t>
        <a:bodyPr/>
        <a:lstStyle/>
        <a:p>
          <a:endParaRPr lang="en-US"/>
        </a:p>
      </dgm:t>
    </dgm:pt>
    <dgm:pt modelId="{065EA4A5-1FFA-440A-85F1-3949CD554D7D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Common Issues with MAR Assumptions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6C80C-580E-4CB7-B327-813BAB1D3623}" type="parTrans" cxnId="{0AF07E45-C197-4D74-872F-F581F6FC40B1}">
      <dgm:prSet/>
      <dgm:spPr/>
      <dgm:t>
        <a:bodyPr/>
        <a:lstStyle/>
        <a:p>
          <a:endParaRPr lang="en-US"/>
        </a:p>
      </dgm:t>
    </dgm:pt>
    <dgm:pt modelId="{3521EC67-6FFB-4EB3-8626-7DE6F1EF9367}" type="sibTrans" cxnId="{0AF07E45-C197-4D74-872F-F581F6FC40B1}">
      <dgm:prSet/>
      <dgm:spPr/>
      <dgm:t>
        <a:bodyPr/>
        <a:lstStyle/>
        <a:p>
          <a:endParaRPr lang="en-US"/>
        </a:p>
      </dgm:t>
    </dgm:pt>
    <dgm:pt modelId="{4403722A-17A6-49C8-B681-C280E0E5355D}">
      <dgm:prSet custT="1"/>
      <dgm:spPr/>
      <dgm:t>
        <a:bodyPr/>
        <a:lstStyle/>
        <a:p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Oversimplification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 Unverified MAR assumptions can lead to biased results.</a:t>
          </a:r>
        </a:p>
      </dgm:t>
    </dgm:pt>
    <dgm:pt modelId="{CB0A21E8-8A58-477C-9D2B-AE69362E0B77}" type="parTrans" cxnId="{A0201856-6C69-4614-9282-5C32B6F6EB49}">
      <dgm:prSet/>
      <dgm:spPr/>
      <dgm:t>
        <a:bodyPr/>
        <a:lstStyle/>
        <a:p>
          <a:endParaRPr lang="en-US"/>
        </a:p>
      </dgm:t>
    </dgm:pt>
    <dgm:pt modelId="{E4EF4492-E7ED-417C-8B6A-A60A7A4F1E66}" type="sibTrans" cxnId="{A0201856-6C69-4614-9282-5C32B6F6EB49}">
      <dgm:prSet/>
      <dgm:spPr/>
      <dgm:t>
        <a:bodyPr/>
        <a:lstStyle/>
        <a:p>
          <a:endParaRPr lang="en-US"/>
        </a:p>
      </dgm:t>
    </dgm:pt>
    <dgm:pt modelId="{E0363CB6-A55E-4DE2-BEF8-6BB50DBC2316}">
      <dgm:prSet custT="1"/>
      <dgm:spPr/>
      <dgm:t>
        <a:bodyPr/>
        <a:lstStyle/>
        <a:p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Impact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 Undermines the reliability of conclusions drawn from the data.</a:t>
          </a:r>
        </a:p>
      </dgm:t>
    </dgm:pt>
    <dgm:pt modelId="{331A1807-42C2-4292-AEEC-D3A9CF770D7C}" type="parTrans" cxnId="{68F21F1A-32B6-46C9-80A0-962DF7C98030}">
      <dgm:prSet/>
      <dgm:spPr/>
      <dgm:t>
        <a:bodyPr/>
        <a:lstStyle/>
        <a:p>
          <a:endParaRPr lang="en-US"/>
        </a:p>
      </dgm:t>
    </dgm:pt>
    <dgm:pt modelId="{525BBB04-784D-4FD2-8C3E-0E51DC539740}" type="sibTrans" cxnId="{68F21F1A-32B6-46C9-80A0-962DF7C98030}">
      <dgm:prSet/>
      <dgm:spPr/>
      <dgm:t>
        <a:bodyPr/>
        <a:lstStyle/>
        <a:p>
          <a:endParaRPr lang="en-US"/>
        </a:p>
      </dgm:t>
    </dgm:pt>
    <dgm:pt modelId="{0CF85172-B64E-4798-9438-982346ADDDD3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Sensitivity Analysis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0A62C-56E2-4467-B5F3-718A0113C6E0}" type="parTrans" cxnId="{774F853B-A0AE-4476-B5B1-B3D212994B6C}">
      <dgm:prSet/>
      <dgm:spPr/>
      <dgm:t>
        <a:bodyPr/>
        <a:lstStyle/>
        <a:p>
          <a:endParaRPr lang="en-US"/>
        </a:p>
      </dgm:t>
    </dgm:pt>
    <dgm:pt modelId="{DB93681C-D860-482C-BD31-D3410E99085E}" type="sibTrans" cxnId="{774F853B-A0AE-4476-B5B1-B3D212994B6C}">
      <dgm:prSet/>
      <dgm:spPr/>
      <dgm:t>
        <a:bodyPr/>
        <a:lstStyle/>
        <a:p>
          <a:endParaRPr lang="en-US"/>
        </a:p>
      </dgm:t>
    </dgm:pt>
    <dgm:pt modelId="{6DEAEEE0-4F60-4612-8E1A-F5E913309518}">
      <dgm:prSet custT="1"/>
      <dgm:spPr/>
      <dgm:t>
        <a:bodyPr/>
        <a:lstStyle/>
        <a:p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Purpose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 Evaluates how estimates change under alternative MDMs.</a:t>
          </a:r>
        </a:p>
      </dgm:t>
    </dgm:pt>
    <dgm:pt modelId="{05C2C0D0-9063-43FC-8531-49473839C46A}" type="parTrans" cxnId="{5968974B-D4ED-4FC4-B9F4-E0DA6F5E355A}">
      <dgm:prSet/>
      <dgm:spPr/>
      <dgm:t>
        <a:bodyPr/>
        <a:lstStyle/>
        <a:p>
          <a:endParaRPr lang="en-US"/>
        </a:p>
      </dgm:t>
    </dgm:pt>
    <dgm:pt modelId="{FC2F0C7E-6261-48BC-B0AE-653016CE8022}" type="sibTrans" cxnId="{5968974B-D4ED-4FC4-B9F4-E0DA6F5E355A}">
      <dgm:prSet/>
      <dgm:spPr/>
      <dgm:t>
        <a:bodyPr/>
        <a:lstStyle/>
        <a:p>
          <a:endParaRPr lang="en-US"/>
        </a:p>
      </dgm:t>
    </dgm:pt>
    <dgm:pt modelId="{BB0E761E-8FDE-4141-8FFF-A11D97123E5C}">
      <dgm:prSet custT="1"/>
      <dgm:spPr/>
      <dgm:t>
        <a:bodyPr/>
        <a:lstStyle/>
        <a:p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Local Sensitivity Analysis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 Examines the effect of slight departures from the MAR assumption.</a:t>
          </a:r>
        </a:p>
      </dgm:t>
    </dgm:pt>
    <dgm:pt modelId="{20A39047-CDAF-49BF-A98C-18922F784D82}" type="parTrans" cxnId="{AF0F91E5-0B12-4245-9F26-01E1E0F400C2}">
      <dgm:prSet/>
      <dgm:spPr/>
      <dgm:t>
        <a:bodyPr/>
        <a:lstStyle/>
        <a:p>
          <a:endParaRPr lang="en-US"/>
        </a:p>
      </dgm:t>
    </dgm:pt>
    <dgm:pt modelId="{C4722AC4-A809-4639-8EFC-4091474D3B8E}" type="sibTrans" cxnId="{AF0F91E5-0B12-4245-9F26-01E1E0F400C2}">
      <dgm:prSet/>
      <dgm:spPr/>
      <dgm:t>
        <a:bodyPr/>
        <a:lstStyle/>
        <a:p>
          <a:endParaRPr lang="en-US"/>
        </a:p>
      </dgm:t>
    </dgm:pt>
    <dgm:pt modelId="{027F1492-7D65-407C-B91F-62A16678792E}">
      <dgm:prSet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Preferably, the MDM is "ignorable" for valid inferences without direct estimation</a:t>
          </a:r>
          <a:r>
            <a:rPr lang="en-US" sz="1400" dirty="0"/>
            <a:t>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837AB-EF29-4718-9C44-670CFFF4B6D6}" type="parTrans" cxnId="{B11758DB-BEE2-4D95-9045-6A3A710720DC}">
      <dgm:prSet/>
      <dgm:spPr/>
      <dgm:t>
        <a:bodyPr/>
        <a:lstStyle/>
        <a:p>
          <a:endParaRPr lang="en-US"/>
        </a:p>
      </dgm:t>
    </dgm:pt>
    <dgm:pt modelId="{1C35DAC3-F53D-4587-BD58-BDF5A57D6FBC}" type="sibTrans" cxnId="{B11758DB-BEE2-4D95-9045-6A3A710720DC}">
      <dgm:prSet/>
      <dgm:spPr/>
      <dgm:t>
        <a:bodyPr/>
        <a:lstStyle/>
        <a:p>
          <a:endParaRPr lang="en-US"/>
        </a:p>
      </dgm:t>
    </dgm:pt>
    <dgm:pt modelId="{257F5B18-746D-49D6-AB12-4B68ADE1B01D}" type="pres">
      <dgm:prSet presAssocID="{B3E0F304-818F-4F34-9B2D-DBFD62F8FF89}" presName="Name0" presStyleCnt="0">
        <dgm:presLayoutVars>
          <dgm:dir/>
          <dgm:animLvl val="lvl"/>
          <dgm:resizeHandles val="exact"/>
        </dgm:presLayoutVars>
      </dgm:prSet>
      <dgm:spPr/>
    </dgm:pt>
    <dgm:pt modelId="{B30B0007-EC73-4261-A79A-6E0285DFFC65}" type="pres">
      <dgm:prSet presAssocID="{4E9D42AD-7F5B-4F3C-AA2A-91F303B25C3D}" presName="linNode" presStyleCnt="0"/>
      <dgm:spPr/>
    </dgm:pt>
    <dgm:pt modelId="{85553705-2A73-40ED-B60A-CA423D3E3E4D}" type="pres">
      <dgm:prSet presAssocID="{4E9D42AD-7F5B-4F3C-AA2A-91F303B25C3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6DEE8E1-7839-49A3-932B-ADC49AA077FD}" type="pres">
      <dgm:prSet presAssocID="{4E9D42AD-7F5B-4F3C-AA2A-91F303B25C3D}" presName="descendantText" presStyleLbl="alignAccFollowNode1" presStyleIdx="0" presStyleCnt="4">
        <dgm:presLayoutVars>
          <dgm:bulletEnabled val="1"/>
        </dgm:presLayoutVars>
      </dgm:prSet>
      <dgm:spPr/>
    </dgm:pt>
    <dgm:pt modelId="{4544694B-3713-422E-AADC-3520EF5ECA76}" type="pres">
      <dgm:prSet presAssocID="{6CBC015C-4EA5-4731-8325-601D524B4F06}" presName="sp" presStyleCnt="0"/>
      <dgm:spPr/>
    </dgm:pt>
    <dgm:pt modelId="{DD2E4EA6-C243-46A9-901B-65C1B771A9C4}" type="pres">
      <dgm:prSet presAssocID="{287EFD21-B660-4342-ABCB-AB6FAF310C32}" presName="linNode" presStyleCnt="0"/>
      <dgm:spPr/>
    </dgm:pt>
    <dgm:pt modelId="{9697B1E0-3EC8-4A1B-BB65-560F2EA62010}" type="pres">
      <dgm:prSet presAssocID="{287EFD21-B660-4342-ABCB-AB6FAF310C3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B075C51-AF8D-46D8-B76D-96B79F7F91EC}" type="pres">
      <dgm:prSet presAssocID="{287EFD21-B660-4342-ABCB-AB6FAF310C32}" presName="descendantText" presStyleLbl="alignAccFollowNode1" presStyleIdx="1" presStyleCnt="4" custScaleY="124610">
        <dgm:presLayoutVars>
          <dgm:bulletEnabled val="1"/>
        </dgm:presLayoutVars>
      </dgm:prSet>
      <dgm:spPr/>
    </dgm:pt>
    <dgm:pt modelId="{AD9A4D85-F593-403B-8B07-52E98DB87A25}" type="pres">
      <dgm:prSet presAssocID="{9ABEE371-A8C4-4998-BEC1-88DB7C321699}" presName="sp" presStyleCnt="0"/>
      <dgm:spPr/>
    </dgm:pt>
    <dgm:pt modelId="{59FB988B-DBA6-49A1-B9FC-5FAE87FB4A54}" type="pres">
      <dgm:prSet presAssocID="{065EA4A5-1FFA-440A-85F1-3949CD554D7D}" presName="linNode" presStyleCnt="0"/>
      <dgm:spPr/>
    </dgm:pt>
    <dgm:pt modelId="{3D62DD42-276C-4B83-8D5F-4ED13037B5BE}" type="pres">
      <dgm:prSet presAssocID="{065EA4A5-1FFA-440A-85F1-3949CD554D7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26C91CD-2A0D-4A7D-9018-959C067A5342}" type="pres">
      <dgm:prSet presAssocID="{065EA4A5-1FFA-440A-85F1-3949CD554D7D}" presName="descendantText" presStyleLbl="alignAccFollowNode1" presStyleIdx="2" presStyleCnt="4">
        <dgm:presLayoutVars>
          <dgm:bulletEnabled val="1"/>
        </dgm:presLayoutVars>
      </dgm:prSet>
      <dgm:spPr/>
    </dgm:pt>
    <dgm:pt modelId="{FFF0618B-5144-423A-A2CB-197AE2421214}" type="pres">
      <dgm:prSet presAssocID="{3521EC67-6FFB-4EB3-8626-7DE6F1EF9367}" presName="sp" presStyleCnt="0"/>
      <dgm:spPr/>
    </dgm:pt>
    <dgm:pt modelId="{481F3A47-11AC-4305-9985-CDBE24045D8B}" type="pres">
      <dgm:prSet presAssocID="{0CF85172-B64E-4798-9438-982346ADDDD3}" presName="linNode" presStyleCnt="0"/>
      <dgm:spPr/>
    </dgm:pt>
    <dgm:pt modelId="{74B5BBCF-0BDE-4F77-B646-8F0D970981DE}" type="pres">
      <dgm:prSet presAssocID="{0CF85172-B64E-4798-9438-982346ADDDD3}" presName="parentText" presStyleLbl="node1" presStyleIdx="3" presStyleCnt="4" custLinFactNeighborY="208">
        <dgm:presLayoutVars>
          <dgm:chMax val="1"/>
          <dgm:bulletEnabled val="1"/>
        </dgm:presLayoutVars>
      </dgm:prSet>
      <dgm:spPr/>
    </dgm:pt>
    <dgm:pt modelId="{749ED04A-97E3-42ED-AE72-BF929491A641}" type="pres">
      <dgm:prSet presAssocID="{0CF85172-B64E-4798-9438-982346ADDDD3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D63ECF12-E793-4F4F-A5FD-DA4AE5EFECF1}" type="presOf" srcId="{922F1CEA-345B-43AA-A5B9-16138BDF38FA}" destId="{8B075C51-AF8D-46D8-B76D-96B79F7F91EC}" srcOrd="0" destOrd="2" presId="urn:microsoft.com/office/officeart/2005/8/layout/vList5"/>
    <dgm:cxn modelId="{58CCC213-30E9-4EFC-9C4D-5F6F53BC054B}" type="presOf" srcId="{4403722A-17A6-49C8-B681-C280E0E5355D}" destId="{326C91CD-2A0D-4A7D-9018-959C067A5342}" srcOrd="0" destOrd="0" presId="urn:microsoft.com/office/officeart/2005/8/layout/vList5"/>
    <dgm:cxn modelId="{FB85CC13-594B-4629-AAB7-FCAC3BEBF0B2}" type="presOf" srcId="{065EA4A5-1FFA-440A-85F1-3949CD554D7D}" destId="{3D62DD42-276C-4B83-8D5F-4ED13037B5BE}" srcOrd="0" destOrd="0" presId="urn:microsoft.com/office/officeart/2005/8/layout/vList5"/>
    <dgm:cxn modelId="{2FCBD019-E7F0-4C3D-9F0C-2553244021FA}" srcId="{4E9D42AD-7F5B-4F3C-AA2A-91F303B25C3D}" destId="{6EE81A62-C31F-41FB-96A3-25FCE7703C12}" srcOrd="0" destOrd="0" parTransId="{A5EA815D-541C-4D08-9878-6841DEF58D46}" sibTransId="{ADF64576-8054-4833-8A29-A09E89AE163A}"/>
    <dgm:cxn modelId="{68F21F1A-32B6-46C9-80A0-962DF7C98030}" srcId="{065EA4A5-1FFA-440A-85F1-3949CD554D7D}" destId="{E0363CB6-A55E-4DE2-BEF8-6BB50DBC2316}" srcOrd="1" destOrd="0" parTransId="{331A1807-42C2-4292-AEEC-D3A9CF770D7C}" sibTransId="{525BBB04-784D-4FD2-8C3E-0E51DC539740}"/>
    <dgm:cxn modelId="{7E7D7D26-5531-40F4-8938-92341E0F7E41}" type="presOf" srcId="{B3E0F304-818F-4F34-9B2D-DBFD62F8FF89}" destId="{257F5B18-746D-49D6-AB12-4B68ADE1B01D}" srcOrd="0" destOrd="0" presId="urn:microsoft.com/office/officeart/2005/8/layout/vList5"/>
    <dgm:cxn modelId="{F7583636-51A5-4D7F-8AC2-770AC57BA113}" srcId="{B3E0F304-818F-4F34-9B2D-DBFD62F8FF89}" destId="{4E9D42AD-7F5B-4F3C-AA2A-91F303B25C3D}" srcOrd="0" destOrd="0" parTransId="{FFEECCE7-DE00-468D-A158-2E52AEE70BAD}" sibTransId="{6CBC015C-4EA5-4731-8325-601D524B4F06}"/>
    <dgm:cxn modelId="{774F853B-A0AE-4476-B5B1-B3D212994B6C}" srcId="{B3E0F304-818F-4F34-9B2D-DBFD62F8FF89}" destId="{0CF85172-B64E-4798-9438-982346ADDDD3}" srcOrd="3" destOrd="0" parTransId="{D330A62C-56E2-4467-B5F3-718A0113C6E0}" sibTransId="{DB93681C-D860-482C-BD31-D3410E99085E}"/>
    <dgm:cxn modelId="{0AF07E45-C197-4D74-872F-F581F6FC40B1}" srcId="{B3E0F304-818F-4F34-9B2D-DBFD62F8FF89}" destId="{065EA4A5-1FFA-440A-85F1-3949CD554D7D}" srcOrd="2" destOrd="0" parTransId="{3696C80C-580E-4CB7-B327-813BAB1D3623}" sibTransId="{3521EC67-6FFB-4EB3-8626-7DE6F1EF9367}"/>
    <dgm:cxn modelId="{52524947-B775-4333-8992-6A72181A5B34}" type="presOf" srcId="{287EFD21-B660-4342-ABCB-AB6FAF310C32}" destId="{9697B1E0-3EC8-4A1B-BB65-560F2EA62010}" srcOrd="0" destOrd="0" presId="urn:microsoft.com/office/officeart/2005/8/layout/vList5"/>
    <dgm:cxn modelId="{C0382948-C26A-4EAF-A64C-A9BD9633FBB4}" type="presOf" srcId="{027F1492-7D65-407C-B91F-62A16678792E}" destId="{96DEE8E1-7839-49A3-932B-ADC49AA077FD}" srcOrd="0" destOrd="1" presId="urn:microsoft.com/office/officeart/2005/8/layout/vList5"/>
    <dgm:cxn modelId="{5968974B-D4ED-4FC4-B9F4-E0DA6F5E355A}" srcId="{0CF85172-B64E-4798-9438-982346ADDDD3}" destId="{6DEAEEE0-4F60-4612-8E1A-F5E913309518}" srcOrd="0" destOrd="0" parTransId="{05C2C0D0-9063-43FC-8531-49473839C46A}" sibTransId="{FC2F0C7E-6261-48BC-B0AE-653016CE8022}"/>
    <dgm:cxn modelId="{A3EE1F4E-635D-434F-A632-B6CEC56117C5}" type="presOf" srcId="{BB0E761E-8FDE-4141-8FFF-A11D97123E5C}" destId="{749ED04A-97E3-42ED-AE72-BF929491A641}" srcOrd="0" destOrd="1" presId="urn:microsoft.com/office/officeart/2005/8/layout/vList5"/>
    <dgm:cxn modelId="{DC4FB653-0BEF-45FF-AC9C-8275807FBB47}" srcId="{B3E0F304-818F-4F34-9B2D-DBFD62F8FF89}" destId="{287EFD21-B660-4342-ABCB-AB6FAF310C32}" srcOrd="1" destOrd="0" parTransId="{FC427573-ECA4-43D2-86AE-0902192404E9}" sibTransId="{9ABEE371-A8C4-4998-BEC1-88DB7C321699}"/>
    <dgm:cxn modelId="{A0201856-6C69-4614-9282-5C32B6F6EB49}" srcId="{065EA4A5-1FFA-440A-85F1-3949CD554D7D}" destId="{4403722A-17A6-49C8-B681-C280E0E5355D}" srcOrd="0" destOrd="0" parTransId="{CB0A21E8-8A58-477C-9D2B-AE69362E0B77}" sibTransId="{E4EF4492-E7ED-417C-8B6A-A60A7A4F1E66}"/>
    <dgm:cxn modelId="{9BC0E85B-AFCE-44CD-8E3C-4B0F33D280E7}" type="presOf" srcId="{6EE81A62-C31F-41FB-96A3-25FCE7703C12}" destId="{96DEE8E1-7839-49A3-932B-ADC49AA077FD}" srcOrd="0" destOrd="0" presId="urn:microsoft.com/office/officeart/2005/8/layout/vList5"/>
    <dgm:cxn modelId="{ACAB1C6B-6D72-43E9-9709-A3CF93D4AF16}" type="presOf" srcId="{6DEAEEE0-4F60-4612-8E1A-F5E913309518}" destId="{749ED04A-97E3-42ED-AE72-BF929491A641}" srcOrd="0" destOrd="0" presId="urn:microsoft.com/office/officeart/2005/8/layout/vList5"/>
    <dgm:cxn modelId="{73CB827D-985D-4854-831D-0EFFC6E828AC}" type="presOf" srcId="{37EC5381-0B43-427D-A52C-B9D01C488E08}" destId="{8B075C51-AF8D-46D8-B76D-96B79F7F91EC}" srcOrd="0" destOrd="0" presId="urn:microsoft.com/office/officeart/2005/8/layout/vList5"/>
    <dgm:cxn modelId="{AC109EAD-2B58-4D95-8E85-66DE53C22795}" srcId="{287EFD21-B660-4342-ABCB-AB6FAF310C32}" destId="{37EC5381-0B43-427D-A52C-B9D01C488E08}" srcOrd="0" destOrd="0" parTransId="{9C63358D-7FCB-43BD-A6DB-C821CB125E9A}" sibTransId="{8BDBF301-BAFA-4E2F-A747-FCD7E5EF0B56}"/>
    <dgm:cxn modelId="{6B9DE0B2-47FA-4914-BF62-54AD3FA67A4E}" type="presOf" srcId="{0CF85172-B64E-4798-9438-982346ADDDD3}" destId="{74B5BBCF-0BDE-4F77-B646-8F0D970981DE}" srcOrd="0" destOrd="0" presId="urn:microsoft.com/office/officeart/2005/8/layout/vList5"/>
    <dgm:cxn modelId="{BE5E4CCB-B0BB-4AC2-887A-1F26CAE78BCB}" srcId="{287EFD21-B660-4342-ABCB-AB6FAF310C32}" destId="{922F1CEA-345B-43AA-A5B9-16138BDF38FA}" srcOrd="2" destOrd="0" parTransId="{110A97FB-6053-4DAB-87CE-16247895AA31}" sibTransId="{A1232F59-CEE1-4846-8604-25DFC7F6E1E2}"/>
    <dgm:cxn modelId="{67EFBCCB-EE0F-4D34-9B39-77FF2CE019DC}" type="presOf" srcId="{0C6D1D2D-F5FD-4AAD-9566-A8854C41F901}" destId="{8B075C51-AF8D-46D8-B76D-96B79F7F91EC}" srcOrd="0" destOrd="1" presId="urn:microsoft.com/office/officeart/2005/8/layout/vList5"/>
    <dgm:cxn modelId="{E7F921CE-E766-4637-8C1D-F273EC76FCDF}" type="presOf" srcId="{4E9D42AD-7F5B-4F3C-AA2A-91F303B25C3D}" destId="{85553705-2A73-40ED-B60A-CA423D3E3E4D}" srcOrd="0" destOrd="0" presId="urn:microsoft.com/office/officeart/2005/8/layout/vList5"/>
    <dgm:cxn modelId="{49B55BD0-C8B2-4F76-9830-F22572DCC9DA}" srcId="{287EFD21-B660-4342-ABCB-AB6FAF310C32}" destId="{0C6D1D2D-F5FD-4AAD-9566-A8854C41F901}" srcOrd="1" destOrd="0" parTransId="{E19E9D2C-C0D1-4DF2-A5C8-E7953C99B5EA}" sibTransId="{74686435-29F4-4E2E-A797-DAFE731671F2}"/>
    <dgm:cxn modelId="{B11758DB-BEE2-4D95-9045-6A3A710720DC}" srcId="{4E9D42AD-7F5B-4F3C-AA2A-91F303B25C3D}" destId="{027F1492-7D65-407C-B91F-62A16678792E}" srcOrd="1" destOrd="0" parTransId="{2E9837AB-EF29-4718-9C44-670CFFF4B6D6}" sibTransId="{1C35DAC3-F53D-4587-BD58-BDF5A57D6FBC}"/>
    <dgm:cxn modelId="{AF0F91E5-0B12-4245-9F26-01E1E0F400C2}" srcId="{0CF85172-B64E-4798-9438-982346ADDDD3}" destId="{BB0E761E-8FDE-4141-8FFF-A11D97123E5C}" srcOrd="1" destOrd="0" parTransId="{20A39047-CDAF-49BF-A98C-18922F784D82}" sibTransId="{C4722AC4-A809-4639-8EFC-4091474D3B8E}"/>
    <dgm:cxn modelId="{4BACECEA-CA3E-4E90-BEFA-22585F0F379D}" type="presOf" srcId="{E0363CB6-A55E-4DE2-BEF8-6BB50DBC2316}" destId="{326C91CD-2A0D-4A7D-9018-959C067A5342}" srcOrd="0" destOrd="1" presId="urn:microsoft.com/office/officeart/2005/8/layout/vList5"/>
    <dgm:cxn modelId="{71A38334-BF2C-465A-B551-38D7C5321F6D}" type="presParOf" srcId="{257F5B18-746D-49D6-AB12-4B68ADE1B01D}" destId="{B30B0007-EC73-4261-A79A-6E0285DFFC65}" srcOrd="0" destOrd="0" presId="urn:microsoft.com/office/officeart/2005/8/layout/vList5"/>
    <dgm:cxn modelId="{CC3ECB92-208F-4D0F-934B-DFB7D838F435}" type="presParOf" srcId="{B30B0007-EC73-4261-A79A-6E0285DFFC65}" destId="{85553705-2A73-40ED-B60A-CA423D3E3E4D}" srcOrd="0" destOrd="0" presId="urn:microsoft.com/office/officeart/2005/8/layout/vList5"/>
    <dgm:cxn modelId="{DDEE5000-C061-45BD-8CC9-67812F1CBE61}" type="presParOf" srcId="{B30B0007-EC73-4261-A79A-6E0285DFFC65}" destId="{96DEE8E1-7839-49A3-932B-ADC49AA077FD}" srcOrd="1" destOrd="0" presId="urn:microsoft.com/office/officeart/2005/8/layout/vList5"/>
    <dgm:cxn modelId="{FC7E39D9-ECBE-48FA-8CFB-C015975DBC85}" type="presParOf" srcId="{257F5B18-746D-49D6-AB12-4B68ADE1B01D}" destId="{4544694B-3713-422E-AADC-3520EF5ECA76}" srcOrd="1" destOrd="0" presId="urn:microsoft.com/office/officeart/2005/8/layout/vList5"/>
    <dgm:cxn modelId="{45485AE5-A1FA-48BF-AF33-05C7EBEFD185}" type="presParOf" srcId="{257F5B18-746D-49D6-AB12-4B68ADE1B01D}" destId="{DD2E4EA6-C243-46A9-901B-65C1B771A9C4}" srcOrd="2" destOrd="0" presId="urn:microsoft.com/office/officeart/2005/8/layout/vList5"/>
    <dgm:cxn modelId="{27EA3837-41A9-4499-8C42-AF840C1325C1}" type="presParOf" srcId="{DD2E4EA6-C243-46A9-901B-65C1B771A9C4}" destId="{9697B1E0-3EC8-4A1B-BB65-560F2EA62010}" srcOrd="0" destOrd="0" presId="urn:microsoft.com/office/officeart/2005/8/layout/vList5"/>
    <dgm:cxn modelId="{7CA05CCA-5573-4F99-88FF-6E4AD1F439F7}" type="presParOf" srcId="{DD2E4EA6-C243-46A9-901B-65C1B771A9C4}" destId="{8B075C51-AF8D-46D8-B76D-96B79F7F91EC}" srcOrd="1" destOrd="0" presId="urn:microsoft.com/office/officeart/2005/8/layout/vList5"/>
    <dgm:cxn modelId="{BA403337-801D-4785-BA87-11E469A446F8}" type="presParOf" srcId="{257F5B18-746D-49D6-AB12-4B68ADE1B01D}" destId="{AD9A4D85-F593-403B-8B07-52E98DB87A25}" srcOrd="3" destOrd="0" presId="urn:microsoft.com/office/officeart/2005/8/layout/vList5"/>
    <dgm:cxn modelId="{08A01D52-4C63-4747-8435-1AED6AF1DE72}" type="presParOf" srcId="{257F5B18-746D-49D6-AB12-4B68ADE1B01D}" destId="{59FB988B-DBA6-49A1-B9FC-5FAE87FB4A54}" srcOrd="4" destOrd="0" presId="urn:microsoft.com/office/officeart/2005/8/layout/vList5"/>
    <dgm:cxn modelId="{12EBACC8-2796-4ECC-BE7B-41E3777EBC36}" type="presParOf" srcId="{59FB988B-DBA6-49A1-B9FC-5FAE87FB4A54}" destId="{3D62DD42-276C-4B83-8D5F-4ED13037B5BE}" srcOrd="0" destOrd="0" presId="urn:microsoft.com/office/officeart/2005/8/layout/vList5"/>
    <dgm:cxn modelId="{62E31210-37BD-40F1-A008-28D96E1130EA}" type="presParOf" srcId="{59FB988B-DBA6-49A1-B9FC-5FAE87FB4A54}" destId="{326C91CD-2A0D-4A7D-9018-959C067A5342}" srcOrd="1" destOrd="0" presId="urn:microsoft.com/office/officeart/2005/8/layout/vList5"/>
    <dgm:cxn modelId="{197D2781-B042-4501-9A0A-52905AE6251B}" type="presParOf" srcId="{257F5B18-746D-49D6-AB12-4B68ADE1B01D}" destId="{FFF0618B-5144-423A-A2CB-197AE2421214}" srcOrd="5" destOrd="0" presId="urn:microsoft.com/office/officeart/2005/8/layout/vList5"/>
    <dgm:cxn modelId="{2F707BD4-C6FB-4944-86ED-2AEB31134F93}" type="presParOf" srcId="{257F5B18-746D-49D6-AB12-4B68ADE1B01D}" destId="{481F3A47-11AC-4305-9985-CDBE24045D8B}" srcOrd="6" destOrd="0" presId="urn:microsoft.com/office/officeart/2005/8/layout/vList5"/>
    <dgm:cxn modelId="{67BD3B3E-976E-449B-B0A4-2DCAA6F94A25}" type="presParOf" srcId="{481F3A47-11AC-4305-9985-CDBE24045D8B}" destId="{74B5BBCF-0BDE-4F77-B646-8F0D970981DE}" srcOrd="0" destOrd="0" presId="urn:microsoft.com/office/officeart/2005/8/layout/vList5"/>
    <dgm:cxn modelId="{FD19E775-2238-4713-A10B-E4BFDEF374DC}" type="presParOf" srcId="{481F3A47-11AC-4305-9985-CDBE24045D8B}" destId="{749ED04A-97E3-42ED-AE72-BF929491A6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EE8E1-7839-49A3-932B-ADC49AA077FD}">
      <dsp:nvSpPr>
        <dsp:cNvPr id="0" name=""/>
        <dsp:cNvSpPr/>
      </dsp:nvSpPr>
      <dsp:spPr>
        <a:xfrm rot="5400000">
          <a:off x="6695777" y="-2746329"/>
          <a:ext cx="1031404" cy="67872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Describes how missingness occurs and affects analysis and results.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Preferably, the MDM is "ignorable" for valid inferences without direct estimation</a:t>
          </a:r>
          <a:r>
            <a:rPr lang="en-US" sz="1400" kern="1200" dirty="0"/>
            <a:t>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817843" y="181954"/>
        <a:ext cx="6736925" cy="930706"/>
      </dsp:txXfrm>
    </dsp:sp>
    <dsp:sp modelId="{85553705-2A73-40ED-B60A-CA423D3E3E4D}">
      <dsp:nvSpPr>
        <dsp:cNvPr id="0" name=""/>
        <dsp:cNvSpPr/>
      </dsp:nvSpPr>
      <dsp:spPr>
        <a:xfrm>
          <a:off x="0" y="2680"/>
          <a:ext cx="3817842" cy="1289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Importance of Missing Data Mechanisms (MDM)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36" y="65616"/>
        <a:ext cx="3691970" cy="1163383"/>
      </dsp:txXfrm>
    </dsp:sp>
    <dsp:sp modelId="{8B075C51-AF8D-46D8-B76D-96B79F7F91EC}">
      <dsp:nvSpPr>
        <dsp:cNvPr id="0" name=""/>
        <dsp:cNvSpPr/>
      </dsp:nvSpPr>
      <dsp:spPr>
        <a:xfrm rot="5400000">
          <a:off x="6568863" y="-1392611"/>
          <a:ext cx="1285232" cy="67872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Missing values, if known, provide no additional predictive value given observed data.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Ignorability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 +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Parameters of the complete data model are distinct from the MDM's parameters.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Advantage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Simplifies the analysis process, ensuring valid inferences with likelihood-based/Bayesian analysis.</a:t>
          </a:r>
        </a:p>
      </dsp:txBody>
      <dsp:txXfrm rot="-5400000">
        <a:off x="3817842" y="1421150"/>
        <a:ext cx="6724534" cy="1159752"/>
      </dsp:txXfrm>
    </dsp:sp>
    <dsp:sp modelId="{9697B1E0-3EC8-4A1B-BB65-560F2EA62010}">
      <dsp:nvSpPr>
        <dsp:cNvPr id="0" name=""/>
        <dsp:cNvSpPr/>
      </dsp:nvSpPr>
      <dsp:spPr>
        <a:xfrm>
          <a:off x="0" y="1356398"/>
          <a:ext cx="3817842" cy="1289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Missing at Random (MAR)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36" y="1419334"/>
        <a:ext cx="3691970" cy="1163383"/>
      </dsp:txXfrm>
    </dsp:sp>
    <dsp:sp modelId="{326C91CD-2A0D-4A7D-9018-959C067A5342}">
      <dsp:nvSpPr>
        <dsp:cNvPr id="0" name=""/>
        <dsp:cNvSpPr/>
      </dsp:nvSpPr>
      <dsp:spPr>
        <a:xfrm rot="5400000">
          <a:off x="6695777" y="-38892"/>
          <a:ext cx="1031404" cy="67872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Oversimplification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Unverified MAR assumptions can lead to biased results.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Impact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Undermines the reliability of conclusions drawn from the data.</a:t>
          </a:r>
        </a:p>
      </dsp:txBody>
      <dsp:txXfrm rot="-5400000">
        <a:off x="3817843" y="2889391"/>
        <a:ext cx="6736925" cy="930706"/>
      </dsp:txXfrm>
    </dsp:sp>
    <dsp:sp modelId="{3D62DD42-276C-4B83-8D5F-4ED13037B5BE}">
      <dsp:nvSpPr>
        <dsp:cNvPr id="0" name=""/>
        <dsp:cNvSpPr/>
      </dsp:nvSpPr>
      <dsp:spPr>
        <a:xfrm>
          <a:off x="0" y="2710116"/>
          <a:ext cx="3817842" cy="1289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Common Issues with MAR Assumptions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36" y="2773052"/>
        <a:ext cx="3691970" cy="1163383"/>
      </dsp:txXfrm>
    </dsp:sp>
    <dsp:sp modelId="{749ED04A-97E3-42ED-AE72-BF929491A641}">
      <dsp:nvSpPr>
        <dsp:cNvPr id="0" name=""/>
        <dsp:cNvSpPr/>
      </dsp:nvSpPr>
      <dsp:spPr>
        <a:xfrm rot="5400000">
          <a:off x="6695777" y="1314825"/>
          <a:ext cx="1031404" cy="67872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Purpose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Evaluates how estimates change under alternative MDMs.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Local Sensitivity Analysis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Examines the effect of slight departures from the MAR assumption.</a:t>
          </a:r>
        </a:p>
      </dsp:txBody>
      <dsp:txXfrm rot="-5400000">
        <a:off x="3817843" y="4243109"/>
        <a:ext cx="6736925" cy="930706"/>
      </dsp:txXfrm>
    </dsp:sp>
    <dsp:sp modelId="{74B5BBCF-0BDE-4F77-B646-8F0D970981DE}">
      <dsp:nvSpPr>
        <dsp:cNvPr id="0" name=""/>
        <dsp:cNvSpPr/>
      </dsp:nvSpPr>
      <dsp:spPr>
        <a:xfrm>
          <a:off x="0" y="4066515"/>
          <a:ext cx="3817842" cy="1289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Sensitivity Analysis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36" y="4129451"/>
        <a:ext cx="3691970" cy="1163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BF35-695C-F928-4621-23C713642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EFAFF-7E16-28D3-91AA-476232910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10CCE-303B-9949-DA2D-78B5D829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1E2A-DAEF-A044-AE5D-4BEB295A834B}" type="datetimeFigureOut">
              <a:rPr lang="en-US" smtClean="0"/>
              <a:t>8/3/24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7A8F6-276C-6BFD-0996-94F51F59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18EA9-F909-38FC-8054-18DD411D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4981-BC71-6548-8C01-AB75834F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8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30FB5-025B-8C03-94F6-EC350FF0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E697D-7E46-406C-E980-F77585238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AE381-EFA2-AD33-9C9E-4B80B14B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1E2A-DAEF-A044-AE5D-4BEB295A834B}" type="datetimeFigureOut">
              <a:rPr lang="en-US" smtClean="0"/>
              <a:t>8/3/24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838D-57DC-AFA4-E9FD-4F582A4C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454BC-FD22-B07D-2AD2-939709A3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4981-BC71-6548-8C01-AB75834F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4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DC261-2372-046D-D6F9-FE85CBBC6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F7BDB-FFD4-6839-0368-6CAAB8CF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D366E-3E7C-57AB-49FA-E25E54E5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1E2A-DAEF-A044-AE5D-4BEB295A834B}" type="datetimeFigureOut">
              <a:rPr lang="en-US" smtClean="0"/>
              <a:t>8/3/24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54378-BE2C-728F-F79B-7F91F207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DC00C-BD5B-4F7C-63C1-435CAC40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4981-BC71-6548-8C01-AB75834F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9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F055-08F6-552E-BE4F-257A5EBF5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65F43-5DEC-D70F-5515-E739B88BC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826B8-1A0E-1644-5F4B-232D111DB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1E2A-DAEF-A044-AE5D-4BEB295A834B}" type="datetimeFigureOut">
              <a:rPr lang="en-US" smtClean="0"/>
              <a:t>8/3/24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50229-A68A-EFB7-DA13-C535DC69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BEBBE-F6BC-A3A1-8177-F44DDD83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4981-BC71-6548-8C01-AB75834F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3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14D8-FEEE-2ADB-C809-D38D5A39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C9E8D-0757-6953-2CB0-E7559125F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6A1F8-1E9D-FFE5-C43E-F8C097F3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1E2A-DAEF-A044-AE5D-4BEB295A834B}" type="datetimeFigureOut">
              <a:rPr lang="en-US" smtClean="0"/>
              <a:t>8/3/24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8114F-1CD8-6B28-8984-EB06596A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9D2DD-013A-37BE-5B09-15E36B4F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4981-BC71-6548-8C01-AB75834F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6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B824-8D24-2EE1-6F51-6B430161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052FE-4473-42B7-82BB-2EA44F5B3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45D52-9D80-25B8-A324-166980B19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BB5B4-56F8-EF08-0E9E-CB0B257F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1E2A-DAEF-A044-AE5D-4BEB295A834B}" type="datetimeFigureOut">
              <a:rPr lang="en-US" smtClean="0"/>
              <a:t>8/3/24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42958-15E3-BD74-4858-4190BD05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31E76-8ACD-20AF-3229-604A7503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4981-BC71-6548-8C01-AB75834F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7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99EB-4C6B-A728-C77A-32E3E66B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EC238-ACA1-50C7-B7C7-3C084ADC9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0D9E3-4C08-ACCA-B613-81C1B8CDF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EC9D7-4EBF-6CC7-9696-F3DA68235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9973B-CDC8-0546-A9D4-5AE139A8C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2FCAB4-3EEF-F893-7434-B6123105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1E2A-DAEF-A044-AE5D-4BEB295A834B}" type="datetimeFigureOut">
              <a:rPr lang="en-US" smtClean="0"/>
              <a:t>8/3/24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98AE5-F3AF-1A8C-B7FA-33F920C9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79269-79FC-7DDA-6C8B-53B08C63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4981-BC71-6548-8C01-AB75834F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0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9781-8B54-81B6-F888-C2AFBA963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C57AD-5A74-DCEC-F419-01E55AB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1E2A-DAEF-A044-AE5D-4BEB295A834B}" type="datetimeFigureOut">
              <a:rPr lang="en-US" smtClean="0"/>
              <a:t>8/3/24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41F3A-90D0-608D-520F-2EA9C476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ED6AB-04D8-6B5C-50AF-973A228B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4981-BC71-6548-8C01-AB75834F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60501-1C8B-9EED-327F-18E26E4F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1E2A-DAEF-A044-AE5D-4BEB295A834B}" type="datetimeFigureOut">
              <a:rPr lang="en-US" smtClean="0"/>
              <a:t>8/3/24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2615A-9CEC-6529-1570-7DA44638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B19AB-8981-E3A1-2478-6E4D83BB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4981-BC71-6548-8C01-AB75834F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3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1B59-58B7-378D-D34B-162AAACB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C2A41-81B1-8950-644C-661FE27AE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CA3B1-B36E-E141-DFE0-654EAF300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FBE-8D31-98DC-17FE-509DD70E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1E2A-DAEF-A044-AE5D-4BEB295A834B}" type="datetimeFigureOut">
              <a:rPr lang="en-US" smtClean="0"/>
              <a:t>8/3/24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9D452-726A-5B72-E67C-9C750B52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C6922-EDDE-181F-DD08-48846433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4981-BC71-6548-8C01-AB75834F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3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F57E1-1241-BB5A-9F2D-4A2130F6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7ED611-56F4-21C0-A1CB-4F5F1659F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AAA60-DA91-6508-1C9C-E887B480E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695F8-2CF4-109B-3C2B-06EE9B2C4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1E2A-DAEF-A044-AE5D-4BEB295A834B}" type="datetimeFigureOut">
              <a:rPr lang="en-US" smtClean="0"/>
              <a:t>8/3/24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B9DA9-58A7-7DED-CD24-5193D742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3F698-9075-763A-C416-B5A6C4637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4981-BC71-6548-8C01-AB75834F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2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DAF7A7-0910-E283-1DC6-0E2B8C77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B842B-E858-F4F9-228C-F605B0561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39EB5-D0A1-1CC2-F0E9-25352F5B7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F21E2A-DAEF-A044-AE5D-4BEB295A834B}" type="datetimeFigureOut">
              <a:rPr lang="en-US" smtClean="0"/>
              <a:t>8/3/24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11AF1-1C13-4A08-EDA0-F5FB21E35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1369F-50F3-96FF-AAD4-F55AD7D95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AF4981-BC71-6548-8C01-AB75834F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6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8ED5DE8-CA8B-4332-9D76-60AD9B818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5CC9A1-B0AE-6A5B-A130-ECE8D96C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050" y="1230020"/>
            <a:ext cx="3931924" cy="3346322"/>
          </a:xfrm>
        </p:spPr>
        <p:txBody>
          <a:bodyPr>
            <a:normAutofit/>
          </a:bodyPr>
          <a:lstStyle/>
          <a:p>
            <a:pPr algn="l"/>
            <a:br>
              <a:rPr lang="en-US" sz="3200" b="0" i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Local Sensitivity to Nonignorable Missingness in Overdispersed Count Using Negative Binomial Model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FFE81-D2CF-6380-08E6-8E28E8916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050" y="4845360"/>
            <a:ext cx="3931924" cy="1297977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Bocheng Jing,  Grisell Diaz-Ramirez,  Qian Yi, Joan X Hu, </a:t>
            </a:r>
            <a:r>
              <a:rPr lang="en-US" sz="2000" ker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Elizabeth L Whitlock</a:t>
            </a:r>
            <a:r>
              <a:rPr lang="en-US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W. John Boscardin, Hui Xie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983B4D-AA9E-4FCA-A321-B87362793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2446384" cy="577780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2432161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2446384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7417" y="679731"/>
            <a:ext cx="6875958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F576D496-04A9-B588-4678-5DBECBB57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64" y="873723"/>
            <a:ext cx="2560320" cy="256032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625AB1F-8BAF-4BF5-E42E-843B668F0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30" y="1374357"/>
            <a:ext cx="3118104" cy="1559052"/>
          </a:xfrm>
          <a:prstGeom prst="rect">
            <a:avLst/>
          </a:prstGeom>
        </p:spPr>
      </p:pic>
      <p:pic>
        <p:nvPicPr>
          <p:cNvPr id="8" name="Picture 7" descr="A logo for a health care company&#10;&#10;Description automatically generated">
            <a:extLst>
              <a:ext uri="{FF2B5EF4-FFF2-40B4-BE49-F238E27FC236}">
                <a16:creationId xmlns:a16="http://schemas.microsoft.com/office/drawing/2014/main" id="{F56A3BBF-5869-40A6-6DBE-2635089A1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472" y="4167173"/>
            <a:ext cx="3118104" cy="1392010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56EB55F-38E8-B355-7329-1AD94F61E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30" y="4508494"/>
            <a:ext cx="3118104" cy="7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9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FF4E6-2A85-EF30-1AF7-37804113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0" y="2862471"/>
            <a:ext cx="3041803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Simulation Results</a:t>
            </a:r>
          </a:p>
        </p:txBody>
      </p:sp>
      <p:pic>
        <p:nvPicPr>
          <p:cNvPr id="8" name="Picture 7" descr="A graph of a model&#10;&#10;Description automatically generated with medium confidence">
            <a:extLst>
              <a:ext uri="{FF2B5EF4-FFF2-40B4-BE49-F238E27FC236}">
                <a16:creationId xmlns:a16="http://schemas.microsoft.com/office/drawing/2014/main" id="{60D63D24-F198-E7D3-5B27-0A53EEB80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20" y="280185"/>
            <a:ext cx="3505942" cy="3490193"/>
          </a:xfrm>
          <a:prstGeom prst="rect">
            <a:avLst/>
          </a:prstGeom>
        </p:spPr>
      </p:pic>
      <p:pic>
        <p:nvPicPr>
          <p:cNvPr id="7" name="Picture 6" descr="A graph of different types of graphs&#10;&#10;Description automatically generated with medium confidence">
            <a:extLst>
              <a:ext uri="{FF2B5EF4-FFF2-40B4-BE49-F238E27FC236}">
                <a16:creationId xmlns:a16="http://schemas.microsoft.com/office/drawing/2014/main" id="{6C1E2950-9B7B-331E-C311-10E5CD4E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607" y="280185"/>
            <a:ext cx="3700564" cy="3490194"/>
          </a:xfrm>
          <a:prstGeom prst="rect">
            <a:avLst/>
          </a:prstGeom>
        </p:spPr>
      </p:pic>
      <p:pic>
        <p:nvPicPr>
          <p:cNvPr id="5" name="Content Placeholder 4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B5CCE0D-6240-A541-08D0-A3B471BBB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43406" y="3788198"/>
            <a:ext cx="6986413" cy="25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85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862DE-209A-F528-334C-1466B69E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317" y="127130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0EBFEBB6-21BF-739A-A857-C59B36C729D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640080" y="1216597"/>
                <a:ext cx="10790488" cy="4925583"/>
              </a:xfrm>
              <a:prstGeom prst="rect">
                <a:avLst/>
              </a:prstGeom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ts val="600"/>
                  </a:spcAft>
                </a:pP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 Study 1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 eaLnBrk="0" fontAlgn="base" hangingPunct="0">
                  <a:spcBef>
                    <a:spcPct val="0"/>
                  </a:spcBef>
                  <a:spcAft>
                    <a:spcPts val="600"/>
                  </a:spcAft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higher dispersion levels, the NB ISNI adjusted estimates demonstrated significantly smaller mean biases for both the intercept and coefficient of X compared to the Poisson ISNI model.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ts val="600"/>
                  </a:spcAft>
                </a:pP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 Study 2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 eaLnBrk="0" fontAlgn="base" hangingPunct="0">
                  <a:spcBef>
                    <a:spcPct val="0"/>
                  </a:spcBef>
                  <a:spcAft>
                    <a:spcPts val="600"/>
                  </a:spcAft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 dispersion (smaller </a:t>
                </a:r>
                <a14:m>
                  <m:oMath xmlns:m="http://schemas.openxmlformats.org/officeDocument/2006/math">
                    <m:r>
                      <a:rPr kumimoji="0" lang="en-US" altLang="en-US" sz="16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values) led to increased ISNI values and decreased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MinNI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values, indicating higher sensitivity to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nonignorability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 eaLnBrk="0" fontAlgn="base" hangingPunct="0">
                  <a:spcBef>
                    <a:spcPct val="0"/>
                  </a:spcBef>
                  <a:spcAft>
                    <a:spcPts val="600"/>
                  </a:spcAft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Poisson model's ISNI value remained relatively unaffected by varying levels of dispersion, highlighting its limitation in handling different dispersion scenarios.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ts val="600"/>
                  </a:spcAft>
                </a:pPr>
                <a:r>
                  <a:rPr kumimoji="0" lang="en-US" altLang="en-US" sz="1600" b="1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 Study 3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 eaLnBrk="0" fontAlgn="base" hangingPunct="0">
                  <a:spcBef>
                    <a:spcPct val="0"/>
                  </a:spcBef>
                  <a:spcAft>
                    <a:spcPts val="600"/>
                  </a:spcAft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 proportions of missing data resulted in increased ISNI values and decreased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MinNI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values for both the intercept and coefficient of X.</a:t>
                </a:r>
              </a:p>
              <a:p>
                <a:pPr lvl="1" eaLnBrk="0" fontAlgn="base" hangingPunct="0">
                  <a:spcBef>
                    <a:spcPct val="0"/>
                  </a:spcBef>
                  <a:spcAft>
                    <a:spcPts val="600"/>
                  </a:spcAft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relationship between ISNI values and missing data proportion was consistent, with greater missing proportions linked to increased sensitivity to </a:t>
                </a:r>
                <a:r>
                  <a:rPr kumimoji="0" lang="en-US" altLang="en-US" sz="1600" b="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nonignorability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 eaLnBrk="0" fontAlgn="base" hangingPunct="0">
                  <a:spcBef>
                    <a:spcPct val="0"/>
                  </a:spcBef>
                  <a:spcAft>
                    <a:spcPts val="600"/>
                  </a:spcAft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Poisson model showed comparatively lower ISNI values than the NB model, attributed to the dispersion factor discussed in Study 2.</a:t>
                </a:r>
              </a:p>
              <a:p>
                <a:pPr marL="0" marR="0" lvl="0" indent="0" defTabSz="9144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1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0EBFEBB6-21BF-739A-A857-C59B36C72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40080" y="1216597"/>
                <a:ext cx="10790488" cy="4925583"/>
              </a:xfrm>
              <a:prstGeom prst="rect">
                <a:avLst/>
              </a:prstGeom>
              <a:blipFill>
                <a:blip r:embed="rId2"/>
                <a:stretch>
                  <a:fillRect l="-235" r="-58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59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AC39D-71DF-24F2-0280-39A45336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872" y="479493"/>
            <a:ext cx="437692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ISNI Model for the ADL Count Outcome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5F154B-53E3-8B58-BA5E-AED7A85E8F5B}"/>
                  </a:ext>
                </a:extLst>
              </p:cNvPr>
              <p:cNvSpPr txBox="1"/>
              <p:nvPr/>
            </p:nvSpPr>
            <p:spPr>
              <a:xfrm>
                <a:off x="6665976" y="1984443"/>
                <a:ext cx="4687824" cy="41925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NB Model</a:t>
                </a:r>
              </a:p>
              <a:p>
                <a:pPr marL="742950" lvl="1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estimated coefficient under MAR is highly sensitive to nonignorable missingness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MinNI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=0.622).</a:t>
                </a:r>
              </a:p>
              <a:p>
                <a:pPr marL="742950" lvl="1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ADL difference between PCI and CABG decreases further from exp(−0.306) to exp(−0.306−0.334), with P-value&lt;0.001</a:t>
                </a:r>
              </a:p>
              <a:p>
                <a:pPr marL="742950" lvl="1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Age, gender, diabetes, falls, heart failure, pain, stroke were all sensitive to nonignorable missingness.</a:t>
                </a:r>
              </a:p>
              <a:p>
                <a:pPr marL="742950" lvl="1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MNAR, the estimates could increase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5F154B-53E3-8B58-BA5E-AED7A85E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76" y="1984443"/>
                <a:ext cx="4687824" cy="4192520"/>
              </a:xfrm>
              <a:prstGeom prst="rect">
                <a:avLst/>
              </a:prstGeom>
              <a:blipFill>
                <a:blip r:embed="rId2"/>
                <a:stretch>
                  <a:fillRect t="-1208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8E1A0AE-4E6B-B97B-E507-F32B73FF4F1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23416641"/>
                  </p:ext>
                </p:extLst>
              </p:nvPr>
            </p:nvGraphicFramePr>
            <p:xfrm>
              <a:off x="0" y="223025"/>
              <a:ext cx="6775702" cy="6478863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946067">
                      <a:extLst>
                        <a:ext uri="{9D8B030D-6E8A-4147-A177-3AD203B41FA5}">
                          <a16:colId xmlns:a16="http://schemas.microsoft.com/office/drawing/2014/main" val="2148722010"/>
                        </a:ext>
                      </a:extLst>
                    </a:gridCol>
                    <a:gridCol w="678955">
                      <a:extLst>
                        <a:ext uri="{9D8B030D-6E8A-4147-A177-3AD203B41FA5}">
                          <a16:colId xmlns:a16="http://schemas.microsoft.com/office/drawing/2014/main" val="3304418685"/>
                        </a:ext>
                      </a:extLst>
                    </a:gridCol>
                    <a:gridCol w="704664">
                      <a:extLst>
                        <a:ext uri="{9D8B030D-6E8A-4147-A177-3AD203B41FA5}">
                          <a16:colId xmlns:a16="http://schemas.microsoft.com/office/drawing/2014/main" val="246408556"/>
                        </a:ext>
                      </a:extLst>
                    </a:gridCol>
                    <a:gridCol w="533255">
                      <a:extLst>
                        <a:ext uri="{9D8B030D-6E8A-4147-A177-3AD203B41FA5}">
                          <a16:colId xmlns:a16="http://schemas.microsoft.com/office/drawing/2014/main" val="455745775"/>
                        </a:ext>
                      </a:extLst>
                    </a:gridCol>
                    <a:gridCol w="487545">
                      <a:extLst>
                        <a:ext uri="{9D8B030D-6E8A-4147-A177-3AD203B41FA5}">
                          <a16:colId xmlns:a16="http://schemas.microsoft.com/office/drawing/2014/main" val="1916816937"/>
                        </a:ext>
                      </a:extLst>
                    </a:gridCol>
                    <a:gridCol w="503258">
                      <a:extLst>
                        <a:ext uri="{9D8B030D-6E8A-4147-A177-3AD203B41FA5}">
                          <a16:colId xmlns:a16="http://schemas.microsoft.com/office/drawing/2014/main" val="2242540928"/>
                        </a:ext>
                      </a:extLst>
                    </a:gridCol>
                    <a:gridCol w="431837">
                      <a:extLst>
                        <a:ext uri="{9D8B030D-6E8A-4147-A177-3AD203B41FA5}">
                          <a16:colId xmlns:a16="http://schemas.microsoft.com/office/drawing/2014/main" val="4126333709"/>
                        </a:ext>
                      </a:extLst>
                    </a:gridCol>
                    <a:gridCol w="247117">
                      <a:extLst>
                        <a:ext uri="{9D8B030D-6E8A-4147-A177-3AD203B41FA5}">
                          <a16:colId xmlns:a16="http://schemas.microsoft.com/office/drawing/2014/main" val="511068507"/>
                        </a:ext>
                      </a:extLst>
                    </a:gridCol>
                    <a:gridCol w="704664">
                      <a:extLst>
                        <a:ext uri="{9D8B030D-6E8A-4147-A177-3AD203B41FA5}">
                          <a16:colId xmlns:a16="http://schemas.microsoft.com/office/drawing/2014/main" val="2421178828"/>
                        </a:ext>
                      </a:extLst>
                    </a:gridCol>
                    <a:gridCol w="487545">
                      <a:extLst>
                        <a:ext uri="{9D8B030D-6E8A-4147-A177-3AD203B41FA5}">
                          <a16:colId xmlns:a16="http://schemas.microsoft.com/office/drawing/2014/main" val="2860913320"/>
                        </a:ext>
                      </a:extLst>
                    </a:gridCol>
                    <a:gridCol w="487545">
                      <a:extLst>
                        <a:ext uri="{9D8B030D-6E8A-4147-A177-3AD203B41FA5}">
                          <a16:colId xmlns:a16="http://schemas.microsoft.com/office/drawing/2014/main" val="1775949922"/>
                        </a:ext>
                      </a:extLst>
                    </a:gridCol>
                    <a:gridCol w="563250">
                      <a:extLst>
                        <a:ext uri="{9D8B030D-6E8A-4147-A177-3AD203B41FA5}">
                          <a16:colId xmlns:a16="http://schemas.microsoft.com/office/drawing/2014/main" val="3634341669"/>
                        </a:ext>
                      </a:extLst>
                    </a:gridCol>
                  </a:tblGrid>
                  <a:tr h="2326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5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NB Model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 gridSpan="5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Poisson Model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927716"/>
                      </a:ext>
                    </a:extLst>
                  </a:tr>
                  <a:tr h="72579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 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Estimate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Standard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Error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P-value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ISNI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MinNI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 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Estimate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Standard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Error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P-value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ISNI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MinNI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2789333652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Intercept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-4.235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1.128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-4.598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0.263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-3.737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0.538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-0.430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1.343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2353024099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procedure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-0.306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0.194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0.114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-0.334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0.622</a:t>
                          </a:r>
                          <a:endParaRPr lang="en-US" sz="1200" kern="100"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-0.276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0.099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0.005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0.005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23.436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1763650653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age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0.032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0.015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0.062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0.259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0.007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0.007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1.092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2034337435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-0.261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0.212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0.218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-0.248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0.918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-0.220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0.106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0.037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54.877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3721769741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diabetes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0.720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1.043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0.206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0.583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0.095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0.049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2.065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886801932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falls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0.301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0.201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0.134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0.487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0.443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0.366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0.095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0.078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1.305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3553947960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hypertension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0.175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0.208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0.400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1.484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0.210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0.112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0.062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0.033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3.712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52041328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heart failure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0.842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0.369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0.022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1.980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highlight>
                                <a:srgbClr val="FF00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0.200</a:t>
                          </a:r>
                          <a:endParaRPr lang="en-US" sz="1200" kern="100" dirty="0">
                            <a:effectLst/>
                            <a:highlight>
                              <a:srgbClr val="FF0000"/>
                            </a:highlight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0.886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0.126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0.083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1.623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2310376644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pain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0.491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0.205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0.016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0.211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1.043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0.427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0.096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-0.049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2.117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3225462017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stroke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2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1.067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0.251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2.021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highlight>
                                <a:srgbClr val="FF00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0.133</a:t>
                          </a:r>
                          <a:endParaRPr lang="en-US" sz="1200" kern="100">
                            <a:effectLst/>
                            <a:highlight>
                              <a:srgbClr val="FF0000"/>
                            </a:highlight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0.797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0.101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0.075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1.447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1418855062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marriage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1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1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0.059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0.220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0.787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-0.091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2.589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0.145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0.107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0.173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0.008</a:t>
                          </a:r>
                          <a:endParaRPr lang="en-US" sz="11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14.253</a:t>
                          </a:r>
                          <a:endParaRPr lang="en-US" sz="11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555895619"/>
                      </a:ext>
                    </a:extLst>
                  </a:tr>
                  <a:tr h="24868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</a:rPr>
                            <a:t>0.127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</a:rPr>
                            <a:t>0.015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</a:rPr>
                            <a:t>-0.004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</a:rPr>
                            <a:t>4.137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</a:rPr>
                            <a:t> 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30870674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8E1A0AE-4E6B-B97B-E507-F32B73FF4F1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23416641"/>
                  </p:ext>
                </p:extLst>
              </p:nvPr>
            </p:nvGraphicFramePr>
            <p:xfrm>
              <a:off x="0" y="223025"/>
              <a:ext cx="6775702" cy="6478863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946067">
                      <a:extLst>
                        <a:ext uri="{9D8B030D-6E8A-4147-A177-3AD203B41FA5}">
                          <a16:colId xmlns:a16="http://schemas.microsoft.com/office/drawing/2014/main" val="2148722010"/>
                        </a:ext>
                      </a:extLst>
                    </a:gridCol>
                    <a:gridCol w="678955">
                      <a:extLst>
                        <a:ext uri="{9D8B030D-6E8A-4147-A177-3AD203B41FA5}">
                          <a16:colId xmlns:a16="http://schemas.microsoft.com/office/drawing/2014/main" val="3304418685"/>
                        </a:ext>
                      </a:extLst>
                    </a:gridCol>
                    <a:gridCol w="704664">
                      <a:extLst>
                        <a:ext uri="{9D8B030D-6E8A-4147-A177-3AD203B41FA5}">
                          <a16:colId xmlns:a16="http://schemas.microsoft.com/office/drawing/2014/main" val="246408556"/>
                        </a:ext>
                      </a:extLst>
                    </a:gridCol>
                    <a:gridCol w="533255">
                      <a:extLst>
                        <a:ext uri="{9D8B030D-6E8A-4147-A177-3AD203B41FA5}">
                          <a16:colId xmlns:a16="http://schemas.microsoft.com/office/drawing/2014/main" val="455745775"/>
                        </a:ext>
                      </a:extLst>
                    </a:gridCol>
                    <a:gridCol w="487545">
                      <a:extLst>
                        <a:ext uri="{9D8B030D-6E8A-4147-A177-3AD203B41FA5}">
                          <a16:colId xmlns:a16="http://schemas.microsoft.com/office/drawing/2014/main" val="1916816937"/>
                        </a:ext>
                      </a:extLst>
                    </a:gridCol>
                    <a:gridCol w="503258">
                      <a:extLst>
                        <a:ext uri="{9D8B030D-6E8A-4147-A177-3AD203B41FA5}">
                          <a16:colId xmlns:a16="http://schemas.microsoft.com/office/drawing/2014/main" val="2242540928"/>
                        </a:ext>
                      </a:extLst>
                    </a:gridCol>
                    <a:gridCol w="431837">
                      <a:extLst>
                        <a:ext uri="{9D8B030D-6E8A-4147-A177-3AD203B41FA5}">
                          <a16:colId xmlns:a16="http://schemas.microsoft.com/office/drawing/2014/main" val="4126333709"/>
                        </a:ext>
                      </a:extLst>
                    </a:gridCol>
                    <a:gridCol w="247117">
                      <a:extLst>
                        <a:ext uri="{9D8B030D-6E8A-4147-A177-3AD203B41FA5}">
                          <a16:colId xmlns:a16="http://schemas.microsoft.com/office/drawing/2014/main" val="511068507"/>
                        </a:ext>
                      </a:extLst>
                    </a:gridCol>
                    <a:gridCol w="704664">
                      <a:extLst>
                        <a:ext uri="{9D8B030D-6E8A-4147-A177-3AD203B41FA5}">
                          <a16:colId xmlns:a16="http://schemas.microsoft.com/office/drawing/2014/main" val="2421178828"/>
                        </a:ext>
                      </a:extLst>
                    </a:gridCol>
                    <a:gridCol w="487545">
                      <a:extLst>
                        <a:ext uri="{9D8B030D-6E8A-4147-A177-3AD203B41FA5}">
                          <a16:colId xmlns:a16="http://schemas.microsoft.com/office/drawing/2014/main" val="2860913320"/>
                        </a:ext>
                      </a:extLst>
                    </a:gridCol>
                    <a:gridCol w="487545">
                      <a:extLst>
                        <a:ext uri="{9D8B030D-6E8A-4147-A177-3AD203B41FA5}">
                          <a16:colId xmlns:a16="http://schemas.microsoft.com/office/drawing/2014/main" val="1775949922"/>
                        </a:ext>
                      </a:extLst>
                    </a:gridCol>
                    <a:gridCol w="563250">
                      <a:extLst>
                        <a:ext uri="{9D8B030D-6E8A-4147-A177-3AD203B41FA5}">
                          <a16:colId xmlns:a16="http://schemas.microsoft.com/office/drawing/2014/main" val="3634341669"/>
                        </a:ext>
                      </a:extLst>
                    </a:gridCol>
                  </a:tblGrid>
                  <a:tr h="2326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5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NB Model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 gridSpan="5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Poisson Model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927716"/>
                      </a:ext>
                    </a:extLst>
                  </a:tr>
                  <a:tr h="72579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 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Estimate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Standard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Error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P-value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ISNI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MinNI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 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Estimate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Standard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Error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P-value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ISNI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MinNI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2789333652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7685" marR="17685" marT="0" marB="0" anchor="b">
                        <a:blipFill>
                          <a:blip r:embed="rId3"/>
                          <a:stretch>
                            <a:fillRect l="-1333" t="-208108" r="-613333" b="-1094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-4.235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1.128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-4.598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0.263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-3.737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0.538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-0.430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1.343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2353024099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7685" marR="17685" marT="0" marB="0" anchor="b">
                        <a:blipFill>
                          <a:blip r:embed="rId3"/>
                          <a:stretch>
                            <a:fillRect l="-1333" t="-300000" r="-613333" b="-96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-0.306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0.194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0.114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-0.334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0.622</a:t>
                          </a:r>
                          <a:endParaRPr lang="en-US" sz="1200" kern="100"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-0.276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0.099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0.005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0.005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23.436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1763650653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7685" marR="17685" marT="0" marB="0" anchor="b">
                        <a:blipFill>
                          <a:blip r:embed="rId3"/>
                          <a:stretch>
                            <a:fillRect l="-1333" t="-400000" r="-613333" b="-86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0.032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0.015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0.062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0.259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0.026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0.007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0.007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1.092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2034337435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7685" marR="17685" marT="0" marB="0" anchor="b">
                        <a:blipFill>
                          <a:blip r:embed="rId3"/>
                          <a:stretch>
                            <a:fillRect l="-1333" t="-500000" r="-613333" b="-76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-0.261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0.212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0.218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-0.248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0.918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-0.220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0.106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0.037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54.877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3721769741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7685" marR="17685" marT="0" marB="0" anchor="b">
                        <a:blipFill>
                          <a:blip r:embed="rId3"/>
                          <a:stretch>
                            <a:fillRect l="-1333" t="-600000" r="-613333" b="-66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0.720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1.043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0.206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0.583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0.095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0.049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2.065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886801932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7685" marR="17685" marT="0" marB="0" anchor="b">
                        <a:blipFill>
                          <a:blip r:embed="rId3"/>
                          <a:stretch>
                            <a:fillRect l="-1333" t="-718919" r="-613333" b="-583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0.301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0.201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0.134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0.487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0.443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0.366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0.095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0.078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1.305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3553947960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7685" marR="17685" marT="0" marB="0" anchor="b">
                        <a:blipFill>
                          <a:blip r:embed="rId3"/>
                          <a:stretch>
                            <a:fillRect l="-1333" t="-797368" r="-613333" b="-46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0.175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0.208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0.400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1.484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0.210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0.112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0.062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0.033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3.712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52041328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7685" marR="17685" marT="0" marB="0" anchor="b">
                        <a:blipFill>
                          <a:blip r:embed="rId3"/>
                          <a:stretch>
                            <a:fillRect l="-1333" t="-897368" r="-613333" b="-36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0.842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0.369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0.022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1.980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highlight>
                                <a:srgbClr val="FF00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0.200</a:t>
                          </a:r>
                          <a:endParaRPr lang="en-US" sz="1200" kern="100" dirty="0">
                            <a:effectLst/>
                            <a:highlight>
                              <a:srgbClr val="FF0000"/>
                            </a:highlight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0.886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0.126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0.083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1.623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2310376644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7685" marR="17685" marT="0" marB="0" anchor="b">
                        <a:blipFill>
                          <a:blip r:embed="rId3"/>
                          <a:stretch>
                            <a:fillRect l="-1333" t="-997368" r="-613333" b="-26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0.491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0.205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0.016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0.211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1.043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0.427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0.096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-0.049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2.117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3225462017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7685" marR="17685" marT="0" marB="0" anchor="b">
                        <a:blipFill>
                          <a:blip r:embed="rId3"/>
                          <a:stretch>
                            <a:fillRect l="-1333" t="-1097368" r="-613333" b="-16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1.067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0.251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2.021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highlight>
                                <a:srgbClr val="FF00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0.133</a:t>
                          </a:r>
                          <a:endParaRPr lang="en-US" sz="1200" kern="100">
                            <a:effectLst/>
                            <a:highlight>
                              <a:srgbClr val="FF0000"/>
                            </a:highlight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0.797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0.101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0.075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1.447</a:t>
                          </a: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1418855062"/>
                      </a:ext>
                    </a:extLst>
                  </a:tr>
                  <a:tr h="479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7685" marR="17685" marT="0" marB="0" anchor="b">
                        <a:blipFill>
                          <a:blip r:embed="rId3"/>
                          <a:stretch>
                            <a:fillRect l="-1333" t="-1229730" r="-613333" b="-729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0.059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0.220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0.787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-0.091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2.589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0.145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0.107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0.173</a:t>
                          </a:r>
                          <a:endParaRPr lang="en-US" sz="11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0.008</a:t>
                          </a:r>
                          <a:endParaRPr lang="en-US" sz="11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14.253</a:t>
                          </a:r>
                          <a:endParaRPr lang="en-US" sz="11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555895619"/>
                      </a:ext>
                    </a:extLst>
                  </a:tr>
                  <a:tr h="248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7685" marR="17685" marT="0" marB="0" anchor="b">
                        <a:blipFill>
                          <a:blip r:embed="rId3"/>
                          <a:stretch>
                            <a:fillRect l="-1333" t="-2460000" r="-613333" b="-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</a:rPr>
                            <a:t>0.127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</a:rPr>
                            <a:t>0.015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</a:rPr>
                            <a:t>-0.004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</a:rPr>
                            <a:t>4.137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kern="0">
                              <a:effectLst/>
                            </a:rPr>
                            <a:t> </a:t>
                          </a:r>
                          <a:endParaRPr lang="en-US" sz="12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en-US" sz="12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en-US" sz="12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7685" marR="17685" marT="0" marB="0" anchor="b"/>
                    </a:tc>
                    <a:extLst>
                      <a:ext uri="{0D108BD9-81ED-4DB2-BD59-A6C34878D82A}">
                        <a16:rowId xmlns:a16="http://schemas.microsoft.com/office/drawing/2014/main" val="30870674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7443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4A0CC-E8D5-7E6F-424F-BE54588F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ISNI Model Results Continue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1CBEDF-3C75-E9BC-D301-764EFC08B6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Poisson Model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 Estimates</a:t>
                </a:r>
              </a:p>
              <a:p>
                <a:pPr marL="1200150" lvl="2" indent="-28575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 MAR parameter estimates to the NB model.</a:t>
                </a:r>
              </a:p>
              <a:p>
                <a:pPr marL="1200150" lvl="2" indent="-28575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Differences in standard errors, ISNI values, and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MinNI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indices.</a:t>
                </a: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Sensitivity to Nonignorable Missingness</a:t>
                </a:r>
              </a:p>
              <a:p>
                <a:pPr marL="1200150" lvl="2" indent="-28575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covariate showed sensitivity to missingness in the Poisson model.</a:t>
                </a:r>
              </a:p>
              <a:p>
                <a:pPr marL="1200150" lvl="2" indent="-28575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value (0.127) indicates large overdispersion, leading to significant differences in ISNI estimation.</a:t>
                </a:r>
              </a:p>
              <a:p>
                <a:pPr marL="1200150" lvl="2" indent="-28575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Suggests the inappropriateness of Poisson ISNIs for this data.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1CBEDF-3C75-E9BC-D301-764EFC08B6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4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FBB57-8AA4-4F96-936F-F2670602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Discussion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EA89A9-AD37-BABE-795B-343FBC8277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43374" y="587829"/>
                <a:ext cx="6203561" cy="5682342"/>
              </a:xfrm>
            </p:spPr>
            <p:txBody>
              <a:bodyPr anchor="t">
                <a:normAutofit fontScale="92500" lnSpcReduction="20000"/>
              </a:bodyPr>
              <a:lstStyle/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 for the method</a:t>
                </a:r>
              </a:p>
              <a:p>
                <a:pPr lvl="1"/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Extend the ISNI method from Poisson to NB</a:t>
                </a:r>
              </a:p>
              <a:p>
                <a:pPr lvl="1"/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Develop the R function ‘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isniglm.nb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()’ for practice application.</a:t>
                </a:r>
              </a:p>
              <a:p>
                <a:pPr lvl="1"/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Improved covariance matrix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100" b="0" i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100" b="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1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sz="2100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l-GR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​ 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NB ISNI formula.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Impact of Dispersion</a:t>
                </a:r>
                <a:r>
                  <a:rPr lang="el-GR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dispersion (overdispersion), higher ISNI values, increased sensitivity to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nonignorability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dispersion, decreased ISNI values, reduced sensitivity.</a:t>
                </a:r>
              </a:p>
              <a:p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presence of overdispersion, NB ISNI reduced parameter estimation biases compared to Poisson ISNI.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Conclusion: Developed ISNI index for NB model improves sensitivity analysis for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overdispersed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count data.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Future Research: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Extend method to covariates with missing values.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Develop indices for zero-inflated count data models.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Develop sensitivity methods that incorporate survey design.</a:t>
                </a:r>
              </a:p>
              <a:p>
                <a:endParaRPr lang="en-US" sz="1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EA89A9-AD37-BABE-795B-343FBC8277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3374" y="587829"/>
                <a:ext cx="6203561" cy="5682342"/>
              </a:xfrm>
              <a:blipFill>
                <a:blip r:embed="rId2"/>
                <a:stretch>
                  <a:fillRect l="-612" t="-2009" r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708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E0785-6103-A85B-8E05-C45AC2D9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F9B3F90A-F9B3-37FF-811B-35368F5E1F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00" r="31616" b="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D035F-83D0-73D5-B4C1-7D7B8548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Complaints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512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F2C42A-8E73-28B4-F370-2CE405B8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335577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ADL after Major Cardiac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132CF-4D9D-F090-2443-AD143333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281159"/>
            <a:ext cx="9941319" cy="4286790"/>
          </a:xfrm>
        </p:spPr>
        <p:txBody>
          <a:bodyPr anchor="ctr">
            <a:norm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Inspired by Dr. </a:t>
            </a:r>
            <a:r>
              <a:rPr lang="en-US" sz="1700" kern="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Whitlock et al (2021)’s work: comparing ADL </a:t>
            </a:r>
            <a:r>
              <a:rPr lang="en-US" sz="17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deficiency after Cardiac Surgeries.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Health and Retirement Study (HRS), a nationally representative survey.</a:t>
            </a:r>
            <a:endParaRPr lang="en-US" sz="1700" kern="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700" kern="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ADL (Activities of Daily Living): Measures elderly functionality and health post-hospitalization. Scores range from 0 to 6, assessing (Count outcome):</a:t>
            </a:r>
          </a:p>
          <a:p>
            <a:pPr lvl="1"/>
            <a:r>
              <a:rPr lang="en-US" sz="1700" kern="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Bathing, Dressing, Eating, Toileting, Walking across a room, Getting in and out of bed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intervention -- major cardiac surgeries:</a:t>
            </a:r>
          </a:p>
          <a:p>
            <a:pPr lvl="1"/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CABG (Coronary Artery Bypass Graft) vs. PCI (Percutaneous Coronary Intervention)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Hypothesis: CABG may lead to greater ADL impairment than PCI due to its invasiveness.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Covariates Adjusted: Procedure type, age, sex, self-reported comorbidities (diabetes, hypertension, falls, heart failure, pain, stroke), and marital status.</a:t>
            </a:r>
          </a:p>
          <a:p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27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8052E0-351D-72E4-294A-28CE0DA2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938" y="185464"/>
            <a:ext cx="10066122" cy="1298448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Data in the ADL Count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704FB-F527-6736-FEF2-754E2DC252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" y="1998369"/>
                <a:ext cx="6080510" cy="4674168"/>
              </a:xfrm>
            </p:spPr>
            <p:txBody>
              <a:bodyPr anchor="ctr">
                <a:normAutofit fontScale="62500" lnSpcReduction="20000"/>
              </a:bodyPr>
              <a:lstStyle/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</a:rPr>
                  <a:t>1,015 and 665 patients underwent PCI and CABG</a:t>
                </a:r>
                <a:r>
                  <a:rPr lang="en-US" sz="2600" dirty="0">
                    <a:latin typeface="Times New Roman" panose="02020603050405020304" pitchFamily="18" charset="0"/>
                    <a:ea typeface="DengXian" panose="02010600030101010101" pitchFamily="2" charset="-122"/>
                  </a:rPr>
                  <a:t>: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</a:rPr>
                  <a:t>  average age of 75 (SD, 7), 58.9% male, 87.0%  white. Baseline ADL score similar (P=0.45)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Modeling: initially Poisson regression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Overdispersion in ADL</a:t>
                </a:r>
              </a:p>
              <a:p>
                <a:pPr lvl="1"/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for dispersion with p-value&lt;0.001, suggesting overdispersion.</a:t>
                </a:r>
              </a:p>
              <a:p>
                <a:pPr lvl="1"/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Switched model from Poisson to Negative Binomial Regression</a:t>
                </a:r>
              </a:p>
              <a:p>
                <a:pPr lvl="1"/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Estimated dispersion parameter </a:t>
                </a:r>
                <a14:m>
                  <m:oMath xmlns:m="http://schemas.openxmlformats.org/officeDocument/2006/math">
                    <m:r>
                      <a:rPr lang="en-US" sz="2600" b="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600" b="0" i="1">
                        <a:latin typeface="Cambria Math" panose="02040503050406030204" pitchFamily="18" charset="0"/>
                      </a:rPr>
                      <m:t>=0.127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indicating large dispersion.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Model was run under the MAR assumption--</a:t>
                </a:r>
                <a:r>
                  <a:rPr lang="en-US" sz="2600" dirty="0"/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procedure type is not a significant factor affecting ADLs (CABG is the reference)</a:t>
                </a:r>
                <a:endParaRPr lang="en-US" sz="2600" dirty="0"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However, a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moderate amount (14.8%) of postoperative ADLs were not reported, raising concerns to the validity of the procedure estimate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26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=-0.306</a:t>
                </a:r>
                <a:r>
                  <a:rPr lang="en-US" sz="2600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Potentially, 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</a:rPr>
                  <a:t>the more invasive CABG could lead to greater impairments in ADL, resulting in patients being unable to respond to ADL questions. </a:t>
                </a:r>
              </a:p>
              <a:p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704FB-F527-6736-FEF2-754E2DC25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" y="1998369"/>
                <a:ext cx="6080510" cy="4674168"/>
              </a:xfrm>
              <a:blipFill>
                <a:blip r:embed="rId2"/>
                <a:stretch>
                  <a:fillRect l="-418" r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AA85595-9A30-F6CC-BAA7-99021FAB47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7537076"/>
                  </p:ext>
                </p:extLst>
              </p:nvPr>
            </p:nvGraphicFramePr>
            <p:xfrm>
              <a:off x="6168614" y="2203079"/>
              <a:ext cx="5108986" cy="39003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41126">
                      <a:extLst>
                        <a:ext uri="{9D8B030D-6E8A-4147-A177-3AD203B41FA5}">
                          <a16:colId xmlns:a16="http://schemas.microsoft.com/office/drawing/2014/main" val="721965009"/>
                        </a:ext>
                      </a:extLst>
                    </a:gridCol>
                    <a:gridCol w="1108669">
                      <a:extLst>
                        <a:ext uri="{9D8B030D-6E8A-4147-A177-3AD203B41FA5}">
                          <a16:colId xmlns:a16="http://schemas.microsoft.com/office/drawing/2014/main" val="2499428654"/>
                        </a:ext>
                      </a:extLst>
                    </a:gridCol>
                    <a:gridCol w="1147434">
                      <a:extLst>
                        <a:ext uri="{9D8B030D-6E8A-4147-A177-3AD203B41FA5}">
                          <a16:colId xmlns:a16="http://schemas.microsoft.com/office/drawing/2014/main" val="3584876867"/>
                        </a:ext>
                      </a:extLst>
                    </a:gridCol>
                    <a:gridCol w="1011757">
                      <a:extLst>
                        <a:ext uri="{9D8B030D-6E8A-4147-A177-3AD203B41FA5}">
                          <a16:colId xmlns:a16="http://schemas.microsoft.com/office/drawing/2014/main" val="2759090483"/>
                        </a:ext>
                      </a:extLst>
                    </a:gridCol>
                  </a:tblGrid>
                  <a:tr h="51986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 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Estimate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Standard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Error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P-value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3363293598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Intercept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-4.235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1.128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2864372041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procedure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-0.306</a:t>
                          </a:r>
                          <a:endParaRPr lang="en-US" sz="1800" kern="100" dirty="0"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0.194</a:t>
                          </a:r>
                          <a:endParaRPr lang="en-US" sz="1800" kern="100" dirty="0"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0.114</a:t>
                          </a:r>
                          <a:endParaRPr lang="en-US" sz="1800" kern="100" dirty="0"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359642244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age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0.032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0.015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1433863453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-0.261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0.212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0.218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1701698182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diabetes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0.720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0.200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1915209812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falls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0.301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0.201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0.134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3790611160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hypertension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0.175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0.208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0.400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3348929296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heart failure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0.842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0.369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0.022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4172688665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pain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0.491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0.205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0.016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3248023392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stroke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1.067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0.251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3982576940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marriage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14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0.059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0.220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0.787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3479579209"/>
                      </a:ext>
                    </a:extLst>
                  </a:tr>
                  <a:tr h="29280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0.127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0.015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-0.004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39303823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AA85595-9A30-F6CC-BAA7-99021FAB47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7537076"/>
                  </p:ext>
                </p:extLst>
              </p:nvPr>
            </p:nvGraphicFramePr>
            <p:xfrm>
              <a:off x="6168614" y="2203079"/>
              <a:ext cx="5108986" cy="39003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41126">
                      <a:extLst>
                        <a:ext uri="{9D8B030D-6E8A-4147-A177-3AD203B41FA5}">
                          <a16:colId xmlns:a16="http://schemas.microsoft.com/office/drawing/2014/main" val="721965009"/>
                        </a:ext>
                      </a:extLst>
                    </a:gridCol>
                    <a:gridCol w="1108669">
                      <a:extLst>
                        <a:ext uri="{9D8B030D-6E8A-4147-A177-3AD203B41FA5}">
                          <a16:colId xmlns:a16="http://schemas.microsoft.com/office/drawing/2014/main" val="2499428654"/>
                        </a:ext>
                      </a:extLst>
                    </a:gridCol>
                    <a:gridCol w="1147434">
                      <a:extLst>
                        <a:ext uri="{9D8B030D-6E8A-4147-A177-3AD203B41FA5}">
                          <a16:colId xmlns:a16="http://schemas.microsoft.com/office/drawing/2014/main" val="3584876867"/>
                        </a:ext>
                      </a:extLst>
                    </a:gridCol>
                    <a:gridCol w="1011757">
                      <a:extLst>
                        <a:ext uri="{9D8B030D-6E8A-4147-A177-3AD203B41FA5}">
                          <a16:colId xmlns:a16="http://schemas.microsoft.com/office/drawing/2014/main" val="2759090483"/>
                        </a:ext>
                      </a:extLst>
                    </a:gridCol>
                  </a:tblGrid>
                  <a:tr h="51986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MAR 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Estimate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Standard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Error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P-value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3363293598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783" marR="95783" marT="0" marB="0" anchor="b">
                        <a:blipFill>
                          <a:blip r:embed="rId3"/>
                          <a:stretch>
                            <a:fillRect l="-690" t="-190909" r="-180000" b="-1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-4.235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1.128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2864372041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783" marR="95783" marT="0" marB="0" anchor="b">
                        <a:blipFill>
                          <a:blip r:embed="rId3"/>
                          <a:stretch>
                            <a:fillRect l="-690" t="-290909" r="-180000" b="-10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-0.306</a:t>
                          </a:r>
                          <a:endParaRPr lang="en-US" sz="1800" kern="100" dirty="0"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0.194</a:t>
                          </a:r>
                          <a:endParaRPr lang="en-US" sz="1800" kern="100" dirty="0"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highlight>
                                <a:srgbClr val="FFFF00"/>
                              </a:highligh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0.114</a:t>
                          </a:r>
                          <a:endParaRPr lang="en-US" sz="1800" kern="100" dirty="0">
                            <a:effectLst/>
                            <a:highlight>
                              <a:srgbClr val="FFFF00"/>
                            </a:highlight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359642244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783" marR="95783" marT="0" marB="0" anchor="b">
                        <a:blipFill>
                          <a:blip r:embed="rId3"/>
                          <a:stretch>
                            <a:fillRect l="-690" t="-373913" r="-180000" b="-9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0.032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0.015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0.031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1433863453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783" marR="95783" marT="0" marB="0" anchor="b">
                        <a:blipFill>
                          <a:blip r:embed="rId3"/>
                          <a:stretch>
                            <a:fillRect l="-690" t="-495455" r="-180000" b="-8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-0.261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0.212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0.218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1701698182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783" marR="95783" marT="0" marB="0" anchor="b">
                        <a:blipFill>
                          <a:blip r:embed="rId3"/>
                          <a:stretch>
                            <a:fillRect l="-690" t="-595455" r="-180000" b="-7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0.720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0.200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1915209812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783" marR="95783" marT="0" marB="0" anchor="b">
                        <a:blipFill>
                          <a:blip r:embed="rId3"/>
                          <a:stretch>
                            <a:fillRect l="-690" t="-695455" r="-180000" b="-6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0.301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0.201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0.134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3790611160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783" marR="95783" marT="0" marB="0" anchor="b">
                        <a:blipFill>
                          <a:blip r:embed="rId3"/>
                          <a:stretch>
                            <a:fillRect l="-690" t="-795455" r="-180000" b="-5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0.175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0.208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0.400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3348929296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783" marR="95783" marT="0" marB="0" anchor="b">
                        <a:blipFill>
                          <a:blip r:embed="rId3"/>
                          <a:stretch>
                            <a:fillRect l="-690" t="-895455" r="-180000" b="-4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0.842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0.369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0.022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4172688665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783" marR="95783" marT="0" marB="0" anchor="b">
                        <a:blipFill>
                          <a:blip r:embed="rId3"/>
                          <a:stretch>
                            <a:fillRect l="-690" t="-952174" r="-180000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0.491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0.205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0.016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3248023392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783" marR="95783" marT="0" marB="0" anchor="b">
                        <a:blipFill>
                          <a:blip r:embed="rId3"/>
                          <a:stretch>
                            <a:fillRect l="-690" t="-1100000" r="-180000" b="-2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1.067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0.251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3982576940"/>
                      </a:ext>
                    </a:extLst>
                  </a:tr>
                  <a:tr h="280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783" marR="95783" marT="0" marB="0" anchor="b">
                        <a:blipFill>
                          <a:blip r:embed="rId3"/>
                          <a:stretch>
                            <a:fillRect l="-690" t="-1200000" r="-180000" b="-1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0.059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0.220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0.787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3479579209"/>
                      </a:ext>
                    </a:extLst>
                  </a:tr>
                  <a:tr h="2928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783" marR="95783" marT="0" marB="0" anchor="b">
                        <a:blipFill>
                          <a:blip r:embed="rId3"/>
                          <a:stretch>
                            <a:fillRect l="-690" t="-1243478" r="-180000" b="-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0.127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0.015</a:t>
                          </a:r>
                          <a:endParaRPr lang="en-US" sz="1800" kern="10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-0.004</a:t>
                          </a:r>
                          <a:endParaRPr lang="en-US" sz="1800" kern="100" dirty="0">
                            <a:effectLst/>
                            <a:latin typeface="Times New Roman" panose="020206030504050203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95783" marR="95783" marT="0" marB="0" anchor="b"/>
                    </a:tc>
                    <a:extLst>
                      <a:ext uri="{0D108BD9-81ED-4DB2-BD59-A6C34878D82A}">
                        <a16:rowId xmlns:a16="http://schemas.microsoft.com/office/drawing/2014/main" val="3930382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5149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1668A-71CB-59D7-4375-D36F9D4E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Analysis for the Missing ADL Count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7EDAEF-D8DE-1675-BCD1-DD7825B0DF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139559"/>
              </p:ext>
            </p:extLst>
          </p:nvPr>
        </p:nvGraphicFramePr>
        <p:xfrm>
          <a:off x="838199" y="1502228"/>
          <a:ext cx="10605117" cy="535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096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661CD-A730-32F1-89B3-BD58C570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372686"/>
            <a:ext cx="9942716" cy="1378373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of Local Sensitivity to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Nonignorability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(ISNI)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23D5A-FA36-93EB-8B8F-93A0A657A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31" y="1669002"/>
            <a:ext cx="9941319" cy="490934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Assesses the impact of deviating from the MAR assumption on regression estimates.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Specify Models:</a:t>
            </a:r>
          </a:p>
          <a:p>
            <a:pPr lvl="1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Data Model: Define the model for the complete data.</a:t>
            </a:r>
          </a:p>
          <a:p>
            <a:pPr lvl="1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Data Mechanism (MDM): Define where missingness depends on the outcome, indexed by a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nonignorability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parameter.</a:t>
            </a:r>
          </a:p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Process:</a:t>
            </a:r>
          </a:p>
          <a:p>
            <a:pPr lvl="1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how the parameter estimate of the outcome model changes with varying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nonignorability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 values.</a:t>
            </a:r>
          </a:p>
          <a:p>
            <a:pPr lvl="1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Robustness Check: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Changes: Results are robust.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Changes: Indicates higher sensitivity to nonignorable missingness.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lvl="1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Avoids the complexity of estimating nonignorable models.</a:t>
            </a:r>
          </a:p>
          <a:p>
            <a:pPr lvl="1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 efficient for large datasets and various study designs.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ISNI development</a:t>
            </a:r>
          </a:p>
          <a:p>
            <a:pPr lvl="1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Troxel et al (2004) for GLM (including Poisson); Hui et al extended ISNI to GLMM (2008, 2012)</a:t>
            </a:r>
          </a:p>
          <a:p>
            <a:endParaRPr lang="en-US" sz="13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9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661CD-A730-32F1-89B3-BD58C570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174954"/>
            <a:ext cx="9942716" cy="1378373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ISNI for Negative Binomial Regression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23D5A-FA36-93EB-8B8F-93A0A657A2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3631" y="1216598"/>
                <a:ext cx="9941319" cy="5361754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 Data Model for Negative Binomial (NB) Regression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kern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num>
                      <m:den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!</m:t>
                        </m:r>
                        <m:r>
                          <m:rPr>
                            <m:sty m:val="p"/>
                          </m:rPr>
                          <a:rPr lang="en-US" sz="1600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kern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1600" i="1" kern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sSup>
                          <m:sSup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dispersion parameter</a:t>
                </a:r>
              </a:p>
              <a:p>
                <a:pPr lvl="1"/>
                <a:r>
                  <a:rPr lang="en-US" sz="16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mean and variance of Y are expressed as </a:t>
                </a:r>
                <a14:m>
                  <m:oMath xmlns:m="http://schemas.openxmlformats.org/officeDocument/2006/math"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sz="16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sSup>
                      <m:sSup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Missing Data Selection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 kern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en-US" sz="16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missing, 0 if observed.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​  are coefficients indicating the influence of observed data and potential unobserved outcomes on missingness.</a:t>
                </a:r>
              </a:p>
              <a:p>
                <a:r>
                  <a:rPr lang="en-US" sz="20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Joint log-likelihood function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func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{(1−</m:t>
                        </m:r>
                        <m:sSub>
                          <m:sSub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)[</m:t>
                        </m:r>
                        <m:func>
                          <m:func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600" i="1" ker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 ker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 i="1" ker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600" i="1" ker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𝑜𝑏𝑠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ker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ker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 ker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  <m:r>
                      <a:rPr lang="en-US" sz="1600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600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1600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(1−</m:t>
                    </m:r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𝑜𝑏𝑠</m:t>
                        </m:r>
                      </m:sup>
                    </m:sSubSup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))]+</m:t>
                    </m:r>
                    <m:sSub>
                      <m:sSub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 sz="1600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ln</m:t>
                    </m:r>
                    <m:nary>
                      <m:naryPr>
                        <m:supHide m:val="on"/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600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mis</m:t>
                                </m:r>
                              </m:sup>
                            </m:sSup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sub>
                        </m:sSub>
                        <m:d>
                          <m:d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𝑚𝑖𝑠</m:t>
                                </m:r>
                              </m:sup>
                            </m:sSubSup>
                          </m:e>
                          <m:e>
                            <m:sSub>
                              <m:sSubPr>
                                <m:ctrlP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6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𝑚𝑖𝑠</m:t>
                                </m:r>
                              </m:sup>
                            </m:sSubSup>
                          </m:e>
                        </m:d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𝑚𝑖𝑠</m:t>
                            </m:r>
                          </m:sub>
                        </m:sSub>
                      </m:e>
                    </m:nary>
                  </m:oMath>
                </a14:m>
                <a:endParaRPr lang="en-US" sz="1600" kern="1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kern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𝑜𝑏𝑠</m:t>
                        </m:r>
                      </m:sup>
                    </m:sSup>
                  </m:oMath>
                </a14:m>
                <a:r>
                  <a:rPr lang="en-US" sz="16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𝑚𝑖𝑠</m:t>
                        </m:r>
                      </m:sup>
                    </m:sSup>
                  </m:oMath>
                </a14:m>
                <a:r>
                  <a:rPr lang="en-US" sz="16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denote the observed and missing parts of count outcomes,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sSup>
                          <m:sSup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𝑚𝑖𝑠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6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is the sample space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𝑚𝑖𝑠</m:t>
                        </m:r>
                      </m:sup>
                    </m:sSup>
                  </m:oMath>
                </a14:m>
                <a:endParaRPr lang="en-US" sz="13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23D5A-FA36-93EB-8B8F-93A0A657A2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31" y="1216598"/>
                <a:ext cx="9941319" cy="5361754"/>
              </a:xfrm>
              <a:blipFill>
                <a:blip r:embed="rId2"/>
                <a:stretch>
                  <a:fillRect l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1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B2E5B-CBF7-7682-B1CB-172EE4703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03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 ISNI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330AF1-A825-6B28-C0AC-8AAF54A2D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7160"/>
                <a:ext cx="10515600" cy="5313557"/>
              </a:xfrm>
            </p:spPr>
            <p:txBody>
              <a:bodyPr>
                <a:normAutofit fontScale="40000" lnSpcReduction="2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4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Challenges: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900" i="1" kern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900" b="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4900" b="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9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l-GR" sz="4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​ </a:t>
                </a:r>
                <a:r>
                  <a:rPr lang="en-US" sz="4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difficult and problematic.</a:t>
                </a:r>
              </a:p>
              <a:p>
                <a:r>
                  <a:rPr lang="en-US" sz="4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Common Approach: Assess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900" i="1" kern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900" b="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en-US" sz="4900" b="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9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900" b="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4900" b="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900" b="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9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— </a:t>
                </a:r>
                <a:r>
                  <a:rPr lang="en-US" sz="4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 a range of plausible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9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900" b="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4900" b="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9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l-GR" sz="4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​ </a:t>
                </a:r>
                <a:r>
                  <a:rPr lang="en-US" sz="4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values.</a:t>
                </a:r>
              </a:p>
              <a:p>
                <a:r>
                  <a:rPr lang="en-US" sz="4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Taylor Series Approximation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900" i="1" kern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900" b="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en-US" sz="4900" b="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9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900" b="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4900" b="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900" b="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9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sz="4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90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9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9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9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9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≈</m:t>
                    </m:r>
                    <m:acc>
                      <m:accPr>
                        <m:chr m:val="̂"/>
                        <m:ctrlP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49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9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9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9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900" i="1" ker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900" i="1" ker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4900" i="1" ker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900" i="1" kern="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900" i="1" kern="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4900" i="1" kern="0">
                                            <a:effectLst/>
                                            <a:latin typeface="Cambria Math" panose="02040503050406030204" pitchFamily="18" charset="0"/>
                                            <a:ea typeface="DengXian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sz="49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4900" i="1" ker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i="1" ker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4900" i="1" ker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49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9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9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</m:sSub>
                    <m:sSub>
                      <m:sSubPr>
                        <m:ctrlP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4900" kern="1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900" i="1" kern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900" b="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49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900" b="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49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: </a:t>
                </a:r>
                <a:r>
                  <a:rPr lang="en-US" sz="4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MLE under MAR model; ISNI: Derivative term</a:t>
                </a:r>
                <a:endParaRPr lang="en-US" sz="4900" kern="1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4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ISNI Derivation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490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US" sz="49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9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</m:acc>
                        <m:d>
                          <m:dPr>
                            <m:ctrlPr>
                              <a:rPr lang="en-US" sz="49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9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9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4900" i="1" ker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49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9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9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4900" b="0" i="1" kern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900" b="0" i="0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49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sz="4900" b="0" i="1" kern="0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9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sSup>
                      <m:sSupPr>
                        <m:ctrlP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900" b="0" i="0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4900" b="0" i="1" kern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9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ln</m:t>
                            </m:r>
                            <m:sSub>
                              <m:sSubPr>
                                <m:ctrlP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) </m:t>
                            </m:r>
                          </m:num>
                          <m:den>
                            <m: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49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9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9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sz="49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49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49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49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49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9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49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49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9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4900" b="0" i="1" kern="0" smtClean="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4900" i="1" kern="0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a:rPr lang="en-US" sz="4900" i="1" kern="0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4900" i="1" kern="0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i="1" kern="0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4900" i="1" kern="0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4900" i="1" kern="0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i="1" kern="0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4900" i="1" kern="0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4900" i="1" kern="0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900" i="1" kern="0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i="1" kern="0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4900" i="1" kern="0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4900" i="1" kern="0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900" i="1" kern="0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900" i="1" kern="0"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4900" i="1" kern="0"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en-US" sz="49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9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9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49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900" b="0" i="1" kern="0" smtClea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9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49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9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9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9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9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49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9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9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9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en-US" sz="49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4900" b="0" i="1" kern="0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sz="4900" b="0" i="1" kern="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4900" i="1" kern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9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900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sz="49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  <m:sup>
                        <m:r>
                          <a:rPr lang="en-US" sz="49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49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is the variance-covariance matrix for the parameter estimates under the MAR model ;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4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90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4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4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9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49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49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4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reflects the degree of nonorthogonality between </a:t>
                </a:r>
                <a14:m>
                  <m:oMath xmlns:m="http://schemas.openxmlformats.org/officeDocument/2006/math">
                    <m:r>
                      <a:rPr lang="en-US" sz="49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4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9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4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9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4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NB ISNI Index Development</a:t>
                </a:r>
              </a:p>
              <a:p>
                <a:pPr lvl="1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Variance –covariance matrix factored in the </a:t>
                </a:r>
                <a:r>
                  <a:rPr lang="en-US" sz="4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dispersion parameter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endParaRPr lang="en-US" sz="40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40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40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0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40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40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0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𝑖𝑝</m:t>
                            </m:r>
                          </m:sub>
                        </m:sSub>
                        <m:r>
                          <a:rPr lang="en-US" sz="40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40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4000" i="1" kern="0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40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kern="0" smtClea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0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40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0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0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40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40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en-US" sz="40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4000" b="0" i="1" kern="0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den>
                    </m:f>
                    <m:r>
                      <a:rPr lang="en-US" sz="4000" b="0" i="0" kern="0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kern="0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exp</m:t>
                    </m:r>
                    <m:d>
                      <m:dPr>
                        <m:ctrlPr>
                          <a:rPr lang="en-US" sz="4000" b="0" i="1" kern="0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kern="0" smtClea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kern="0" smtClea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sz="4000" b="0" i="1" kern="0" smtClea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4000" b="0" i="1" kern="0" smtClea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kern="0" smtClea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kern="0" smtClea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4000" b="0" i="1" kern="0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0" i="1" kern="0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b="0" i="0" kern="0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  <m:r>
                      <a:rPr lang="en-US" sz="4000" b="0" i="0" kern="0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NB regression MAR model was built using R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glm.nb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() function</a:t>
                </a:r>
              </a:p>
              <a:p>
                <a:pPr lvl="1"/>
                <a:endParaRPr lang="en-US" sz="4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330AF1-A825-6B28-C0AC-8AAF54A2D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7160"/>
                <a:ext cx="10515600" cy="5313557"/>
              </a:xfrm>
              <a:blipFill>
                <a:blip r:embed="rId2"/>
                <a:stretch>
                  <a:fillRect l="-522" t="-2179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22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A3369A-BCD5-ABE2-5796-37A49528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123" y="174390"/>
            <a:ext cx="9849751" cy="748529"/>
          </a:xfrm>
        </p:spPr>
        <p:txBody>
          <a:bodyPr anchor="b">
            <a:normAutofit fontScale="90000"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ISNI Interpretation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CA3C5E-3E4C-E127-3EEA-2AB7603B5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71122" y="922918"/>
                <a:ext cx="9849751" cy="5318083"/>
              </a:xfrm>
            </p:spPr>
            <p:txBody>
              <a:bodyPr anchor="ctr">
                <a:normAutofit fontScale="85000" lnSpcReduction="10000"/>
              </a:bodyPr>
              <a:lstStyle/>
              <a:p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ISNI represents change of rate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700" b="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r>
                      <a:rPr lang="en-US" sz="1700" b="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17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b="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700" b="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700" b="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7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 b="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7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17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b="0" i="1" kern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0" i="1" kern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700" b="0" i="1" kern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7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≈</m:t>
                    </m:r>
                    <m:acc>
                      <m:accPr>
                        <m:chr m:val="̂"/>
                        <m:ctrlPr>
                          <a:rPr lang="en-US" sz="17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7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17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1700" i="1" ker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ISNI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7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1700" b="0" i="1" kern="0" dirty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1700" b="0" i="1" kern="0" dirty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b="0" i="1" kern="0" dirty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700" b="0" i="1" kern="0" dirty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700" kern="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 Reflects shift in MLE from MAR estimate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7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​ shifts from 0 to 1: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7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17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7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700" i="1" ker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≈</m:t>
                    </m:r>
                    <m:acc>
                      <m:accPr>
                        <m:chr m:val="̂"/>
                        <m:ctrlPr>
                          <a:rPr lang="en-US" sz="17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7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17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1700" i="1" ker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17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ISNI (1)</a:t>
                </a:r>
                <a:endPara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Logistic Selection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 kern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4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4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sz="14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400" b="0" i="0" kern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 b="0" i="0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exp</m:t>
                        </m:r>
                        <m:r>
                          <a:rPr lang="en-US" sz="14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sz="14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4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4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kern="0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4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400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exp</m:t>
                        </m:r>
                        <m:r>
                          <a:rPr lang="en-US" sz="14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sz="14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4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4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 ker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4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 kern="0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kern="0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One-unit increase in outcome -&gt; 2.7-fold increase in odds of being missing.</a:t>
                </a:r>
              </a:p>
              <a:p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Continuous Outcomes (e.g. HbA1C, Systolic Blood Pressure):</a:t>
                </a:r>
              </a:p>
              <a:p>
                <a:pPr lvl="1"/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ISNI interpretation influenced by measurement unit.</a:t>
                </a:r>
              </a:p>
              <a:p>
                <a:pPr lvl="1"/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moderate </a:t>
                </a:r>
                <a:r>
                  <a:rPr lang="en-US" sz="1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nonignorability</a:t>
                </a: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effect: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7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17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17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≈</m:t>
                    </m:r>
                    <m:acc>
                      <m:accPr>
                        <m:chr m:val="̂"/>
                        <m:ctrlPr>
                          <a:rPr lang="en-US" sz="17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7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17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17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ISNI</a:t>
                </a:r>
                <a14:m>
                  <m:oMath xmlns:m="http://schemas.openxmlformats.org/officeDocument/2006/math">
                    <m:r>
                      <a:rPr lang="en-US" sz="1700" b="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×</m:t>
                    </m:r>
                    <m:f>
                      <m:fPr>
                        <m:ctrlPr>
                          <a:rPr lang="en-US" sz="1700" b="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</m:ctrlPr>
                      </m:fPr>
                      <m:num>
                        <m:r>
                          <a:rPr lang="en-US" sz="1700" b="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700" b="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1700" b="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700" b="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𝑌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---------- (</a:t>
                </a:r>
                <a:r>
                  <a:rPr lang="en-US" sz="17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17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Minimal Degree of </a:t>
                </a:r>
                <a:r>
                  <a:rPr lang="en-US" sz="1700" kern="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Nonignorability</a:t>
                </a:r>
                <a:r>
                  <a:rPr lang="en-US" sz="17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(</a:t>
                </a:r>
                <a:r>
                  <a:rPr lang="en-US" sz="1700" kern="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MinNI</a:t>
                </a:r>
                <a:r>
                  <a:rPr lang="en-US" sz="17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Consider that the parameter shifts by one standard error to be significant, </a:t>
                </a:r>
                <a:r>
                  <a:rPr lang="en-US" sz="1700" kern="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e.g</a:t>
                </a:r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700" i="1" kern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7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17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17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≈</m:t>
                    </m:r>
                    <m:acc>
                      <m:accPr>
                        <m:chr m:val="̂"/>
                        <m:ctrlPr>
                          <a:rPr lang="en-US" sz="17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7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1700" i="1" ker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7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1700" i="1" ker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sSub>
                      <m:sSubPr>
                        <m:ctrlPr>
                          <a:rPr lang="en-US" sz="17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700" b="0" i="0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SE</m:t>
                        </m:r>
                      </m:e>
                      <m:sub>
                        <m:r>
                          <a:rPr lang="en-US" sz="17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--------(2)</a:t>
                </a:r>
              </a:p>
              <a:p>
                <a:pPr lvl="1"/>
                <a:r>
                  <a:rPr lang="en-US" sz="1700" kern="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MinNi</a:t>
                </a:r>
                <a:r>
                  <a:rPr lang="en-US" sz="17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a scaling factor wherein a change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i="1" kern="0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700" b="0" i="1" kern="0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700" b="0" i="1" kern="0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𝑀𝑖𝑛𝑁𝑖</m:t>
                        </m:r>
                      </m:den>
                    </m:f>
                  </m:oMath>
                </a14:m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SD of Y corresponding with an odds ratio of 2.7 in the probability of being missing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700" b="0" i="1" kern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𝐼𝑆𝑁𝐼</m:t>
                    </m:r>
                    <m:r>
                      <a:rPr lang="en-US" sz="1700" b="0" i="1" kern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sz="17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7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17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7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7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𝑀𝑖𝑛𝑁𝐼</m:t>
                            </m:r>
                          </m:den>
                        </m:f>
                        <m:r>
                          <a:rPr lang="en-US" sz="17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𝑆𝐷</m:t>
                        </m:r>
                      </m:den>
                    </m:f>
                    <m:r>
                      <a:rPr lang="en-US" sz="1700" b="0" i="1" kern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700" b="0" i="1" kern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𝑆</m:t>
                    </m:r>
                    <m:sSub>
                      <m:sSubPr>
                        <m:ctrlPr>
                          <a:rPr lang="en-US" sz="17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7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7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1700" b="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=1 </a:t>
                </a:r>
                <a:r>
                  <a:rPr lang="en-US" sz="1700" b="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  <a:sym typeface="Wingdings" pitchFamily="2" charset="2"/>
                  </a:rPr>
                  <a:t></a:t>
                </a:r>
                <a:r>
                  <a:rPr lang="en-US" sz="1700" kern="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MinNI</a:t>
                </a:r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700" b="0" i="1" kern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|</m:t>
                    </m:r>
                    <m:f>
                      <m:fPr>
                        <m:ctrlPr>
                          <a:rPr lang="en-US" sz="17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7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𝐼𝑆𝑁𝐼</m:t>
                        </m:r>
                        <m:r>
                          <a:rPr lang="en-US" sz="17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17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7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r>
                          <a:rPr lang="en-US" sz="1700" b="0" i="1" kern="0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17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700" b="0" i="1" kern="0" smtClea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sub>
                        </m:sSub>
                      </m:den>
                    </m:f>
                    <m:r>
                      <a:rPr lang="en-US" sz="1700" b="0" i="1" kern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en-US" sz="1700" kern="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7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Interpretation</a:t>
                </a:r>
              </a:p>
              <a:p>
                <a:pPr lvl="2"/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Small </a:t>
                </a:r>
                <a:r>
                  <a:rPr lang="en-US" sz="1700" kern="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MinNI</a:t>
                </a:r>
                <a:r>
                  <a:rPr lang="en-US" sz="17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  <a:sym typeface="Wingdings" pitchFamily="2" charset="2"/>
                  </a:rPr>
                  <a:t></a:t>
                </a:r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17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ensitive to modest </a:t>
                </a:r>
                <a:r>
                  <a:rPr lang="en-US" sz="1700" kern="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nonignorability</a:t>
                </a:r>
                <a:r>
                  <a:rPr lang="en-US" sz="17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; l</a:t>
                </a:r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arge </a:t>
                </a:r>
                <a:r>
                  <a:rPr lang="en-US" sz="1700" kern="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MinNI</a:t>
                </a:r>
                <a:r>
                  <a:rPr lang="en-US" sz="17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  <a:sym typeface="Wingdings" pitchFamily="2" charset="2"/>
                  </a:rPr>
                  <a:t></a:t>
                </a:r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17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ensitive only to extreme </a:t>
                </a:r>
                <a:r>
                  <a:rPr lang="en-US" sz="1700" kern="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nonignorability</a:t>
                </a:r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lvl="2"/>
                <a:r>
                  <a:rPr lang="en-US" sz="1700" kern="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MinNI</a:t>
                </a:r>
                <a:r>
                  <a:rPr lang="en-US" sz="17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10: </a:t>
                </a:r>
                <a:r>
                  <a:rPr lang="en-US" sz="16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0.1-SD unit change in Y leading to a 2.7-fold change in the odds for missingness</a:t>
                </a:r>
                <a:r>
                  <a:rPr lang="en-US" sz="1700" kern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– this is unlikely</a:t>
                </a:r>
                <a:r>
                  <a:rPr lang="en-US" sz="1700" kern="0" dirty="0">
                    <a:highlight>
                      <a:srgbClr val="FFFFFF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hence deemed as insensitive to </a:t>
                </a:r>
                <a:r>
                  <a:rPr lang="en-US" sz="1700" kern="0" dirty="0" err="1">
                    <a:highlight>
                      <a:srgbClr val="FFFFFF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nonignorability</a:t>
                </a:r>
                <a:r>
                  <a:rPr lang="en-US" sz="1700" kern="0" dirty="0">
                    <a:highlight>
                      <a:srgbClr val="FFFFFF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1700" kern="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900" kern="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MinNI</a:t>
                </a:r>
                <a:r>
                  <a:rPr lang="en-US" sz="19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0.1: a </a:t>
                </a:r>
                <a:r>
                  <a:rPr lang="en-US" sz="18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10-SD unit change in Y leading to a 2.7-fold change in the odds for missingness</a:t>
                </a:r>
                <a:r>
                  <a:rPr lang="en-US" sz="1900" kern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– this is likely and we regard this degree of </a:t>
                </a:r>
                <a:r>
                  <a:rPr lang="en-US" sz="1900" kern="0" dirty="0" err="1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nonignorability</a:t>
                </a:r>
                <a:r>
                  <a:rPr lang="en-US" sz="1900" kern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as likely to occur.</a:t>
                </a:r>
                <a:endParaRPr lang="en-US" sz="1900" kern="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CA3C5E-3E4C-E127-3EEA-2AB7603B5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1122" y="922918"/>
                <a:ext cx="9849751" cy="5318083"/>
              </a:xfrm>
              <a:blipFill>
                <a:blip r:embed="rId2"/>
                <a:stretch>
                  <a:fillRect l="-129" t="-2143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32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39C7D-2DBF-3065-4CEE-54DC0304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70" y="270821"/>
            <a:ext cx="11116305" cy="1128771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Studies on ISNI and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Nonignorability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4D019-2E46-4961-64E8-69984D12C0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3503" y="1464816"/>
                <a:ext cx="9941319" cy="4648436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Purpose:</a:t>
                </a:r>
              </a:p>
              <a:p>
                <a:pPr lvl="1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1: Evaluate the performance (bias=ISNI-adjusted estimate – true parameter) of the new NB ISNI vs. existing Poisson ISNI in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overdispersed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count outcomes.</a:t>
                </a:r>
              </a:p>
              <a:p>
                <a:pPr lvl="1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2: Investigate the impact of dispersion degree </a:t>
                </a:r>
                <a14:m>
                  <m:oMath xmlns:m="http://schemas.openxmlformats.org/officeDocument/2006/math">
                    <m:r>
                      <a:rPr lang="en-US" sz="1600" b="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ISNI values.</a:t>
                </a:r>
              </a:p>
              <a:p>
                <a:pPr lvl="1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3: Examine the impact of the proportion of missing data on ISNI values.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Setting:</a:t>
                </a:r>
              </a:p>
              <a:p>
                <a:pPr lvl="1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1,000 datasets per scenario; 500 per dataset; Covariate 𝑋: Normally distributed (mean 0, SD 1); </a:t>
                </a:r>
              </a:p>
              <a:p>
                <a:pPr lvl="1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count </a:t>
                </a:r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𝜇=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exp(1+0.5𝑋) generated from the NB model; </a:t>
                </a:r>
              </a:p>
              <a:p>
                <a:pPr lvl="1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 parameters: Intercept = 1, Coefficient of 𝑋 = 0.5</a:t>
                </a:r>
              </a:p>
              <a:p>
                <a:pPr lvl="1"/>
                <a:r>
                  <a:rPr lang="en-US" sz="1600" kern="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To simulate nonignorable missingness in the outcome</a:t>
                </a:r>
                <a:r>
                  <a:rPr lang="en-US" sz="1600" kern="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i="1" ker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exp</m:t>
                        </m:r>
                        <m:r>
                          <a:rPr lang="en-US" sz="1600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(−6+2</m:t>
                        </m:r>
                        <m:sSub>
                          <m:sSub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  <m:sSub>
                          <m:sSub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600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exp</m:t>
                        </m:r>
                        <m:r>
                          <a:rPr lang="en-US" sz="1600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⁡</m:t>
                        </m:r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(−6+2</m:t>
                        </m:r>
                        <m:sSub>
                          <m:sSub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  <m:sSub>
                          <m:sSubPr>
                            <m:ctrlP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 kern="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 ker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600" kern="1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6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Study 1: Plotting various levels of </a:t>
                </a:r>
                <a14:m>
                  <m:oMath xmlns:m="http://schemas.openxmlformats.org/officeDocument/2006/math">
                    <m:r>
                      <a:rPr lang="en-US" sz="1600" b="0" i="1" kern="100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to assess the bias.</a:t>
                </a:r>
              </a:p>
              <a:p>
                <a:pPr algn="just"/>
                <a:r>
                  <a:rPr lang="en-US" sz="16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Study 2: ISNI and </a:t>
                </a:r>
                <a:r>
                  <a:rPr lang="en-US" sz="1600" kern="1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MinNI</a:t>
                </a:r>
                <a:r>
                  <a:rPr lang="en-US" sz="16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values plotted against </a:t>
                </a:r>
                <a14:m>
                  <m:oMath xmlns:m="http://schemas.openxmlformats.org/officeDocument/2006/math">
                    <m:r>
                      <a:rPr lang="en-US" sz="1600" b="0" i="1" kern="100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16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ranging from 0 to 25</a:t>
                </a:r>
              </a:p>
              <a:p>
                <a:pPr algn="just"/>
                <a:r>
                  <a:rPr lang="en-US" sz="16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Study 3: Varying missing proportion from 0.1 to 0.8 in increments of 0.1, and examine the ISNI and </a:t>
                </a:r>
                <a:r>
                  <a:rPr lang="en-US" sz="1600" kern="1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MinNI</a:t>
                </a:r>
                <a:r>
                  <a:rPr lang="en-US" sz="16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values.</a:t>
                </a:r>
                <a:endParaRPr lang="en-US" sz="1600" kern="1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sz="1500" kern="100" dirty="0">
                  <a:effectLst/>
                  <a:latin typeface="Aptos" panose="020B00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2"/>
                <a:endParaRPr lang="en-US" sz="15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4D019-2E46-4961-64E8-69984D12C0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3503" y="1464816"/>
                <a:ext cx="9941319" cy="4648436"/>
              </a:xfrm>
              <a:blipFill>
                <a:blip r:embed="rId2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97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6CC76E-4791-4DF8-AAEC-85DC7A728A82}"/>
</file>

<file path=customXml/itemProps2.xml><?xml version="1.0" encoding="utf-8"?>
<ds:datastoreItem xmlns:ds="http://schemas.openxmlformats.org/officeDocument/2006/customXml" ds:itemID="{0560804F-DD2F-4B82-B7D6-863D6E4F0165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6528</TotalTime>
  <Words>2114</Words>
  <Application>Microsoft Macintosh PowerPoint</Application>
  <PresentationFormat>Widescreen</PresentationFormat>
  <Paragraphs>368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Cambria Math</vt:lpstr>
      <vt:lpstr>Times New Roman</vt:lpstr>
      <vt:lpstr>Office Theme</vt:lpstr>
      <vt:lpstr> Local Sensitivity to Nonignorable Missingness in Overdispersed Count Using Negative Binomial Model</vt:lpstr>
      <vt:lpstr>ADL after Major Cardiac Surgery</vt:lpstr>
      <vt:lpstr>Missing Data in the ADL Count</vt:lpstr>
      <vt:lpstr>Sensitivity Analysis for the Missing ADL Count</vt:lpstr>
      <vt:lpstr>Index of Local Sensitivity to Nonignorability (ISNI)</vt:lpstr>
      <vt:lpstr>ISNI for Negative Binomial Regression Setup</vt:lpstr>
      <vt:lpstr>NB ISNI Derivation</vt:lpstr>
      <vt:lpstr>ISNI Interpretation</vt:lpstr>
      <vt:lpstr>Simulation Studies on ISNI and Nonignorability</vt:lpstr>
      <vt:lpstr>Simulation Results</vt:lpstr>
      <vt:lpstr>Simulation Results Summary</vt:lpstr>
      <vt:lpstr>ISNI Model for the ADL Count Outcome</vt:lpstr>
      <vt:lpstr>ISNI Model Results Continue</vt:lpstr>
      <vt:lpstr>Summary and 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Jing, BOCHENG</dc:creator>
  <cp:lastModifiedBy>Jing, BOCHENG</cp:lastModifiedBy>
  <cp:revision>34</cp:revision>
  <dcterms:created xsi:type="dcterms:W3CDTF">2024-07-31T19:21:50Z</dcterms:created>
  <dcterms:modified xsi:type="dcterms:W3CDTF">2024-08-06T17:36:26Z</dcterms:modified>
</cp:coreProperties>
</file>